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97" r:id="rId3"/>
    <p:sldId id="305" r:id="rId4"/>
    <p:sldId id="268" r:id="rId5"/>
    <p:sldId id="298" r:id="rId6"/>
    <p:sldId id="327" r:id="rId7"/>
    <p:sldId id="306" r:id="rId8"/>
    <p:sldId id="294" r:id="rId9"/>
    <p:sldId id="308" r:id="rId10"/>
    <p:sldId id="300" r:id="rId11"/>
    <p:sldId id="309" r:id="rId12"/>
    <p:sldId id="322" r:id="rId13"/>
    <p:sldId id="295" r:id="rId14"/>
    <p:sldId id="313" r:id="rId15"/>
    <p:sldId id="296" r:id="rId16"/>
    <p:sldId id="325" r:id="rId17"/>
    <p:sldId id="263" r:id="rId18"/>
    <p:sldId id="316" r:id="rId19"/>
    <p:sldId id="291" r:id="rId20"/>
    <p:sldId id="323" r:id="rId21"/>
    <p:sldId id="326" r:id="rId22"/>
    <p:sldId id="304" r:id="rId23"/>
    <p:sldId id="257" r:id="rId24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Dalvang" initials="TD" lastIdx="0" clrIdx="0">
    <p:extLst>
      <p:ext uri="{19B8F6BF-5375-455C-9EA6-DF929625EA0E}">
        <p15:presenceInfo xmlns:p15="http://schemas.microsoft.com/office/powerpoint/2012/main" userId="S-1-5-21-4270190976-4228863527-2014660196-4629" providerId="AD"/>
      </p:ext>
    </p:extLst>
  </p:cmAuthor>
  <p:cmAuthor id="2" name="Tone Dalvang" initials="TD [2]" lastIdx="2" clrIdx="1">
    <p:extLst>
      <p:ext uri="{19B8F6BF-5375-455C-9EA6-DF929625EA0E}">
        <p15:presenceInfo xmlns:p15="http://schemas.microsoft.com/office/powerpoint/2012/main" userId="S::ToDal@statped.no::90803dce-6daa-4cab-b574-1ee60e4640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87E"/>
    <a:srgbClr val="A1C9F9"/>
    <a:srgbClr val="5DA2F5"/>
    <a:srgbClr val="B7DEE8"/>
    <a:srgbClr val="008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3BD36-F71F-4076-ADDB-8A8DDAC8D22F}" v="880" dt="2020-06-10T10:58:51.863"/>
    <p1510:client id="{C6AD6F8A-B124-467E-B573-4043459B11E8}" v="3" dt="2020-06-10T11:01:58.087"/>
    <p1510:client id="{FF85F72B-F5C6-435D-911B-2CCE58602949}" v="36" dt="2020-06-09T10:54:38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35" autoAdjust="0"/>
    <p:restoredTop sz="87109" autoAdjust="0"/>
  </p:normalViewPr>
  <p:slideViewPr>
    <p:cSldViewPr snapToGrid="0" snapToObjects="1">
      <p:cViewPr>
        <p:scale>
          <a:sx n="100" d="100"/>
          <a:sy n="100" d="100"/>
        </p:scale>
        <p:origin x="-46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6"/>
    </p:cViewPr>
  </p:sorterViewPr>
  <p:notesViewPr>
    <p:cSldViewPr snapToGrid="0" snapToObjects="1">
      <p:cViewPr varScale="1">
        <p:scale>
          <a:sx n="124" d="100"/>
          <a:sy n="124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 Anders Heggem" clId="Web-{7FE3BD36-F71F-4076-ADDB-8A8DDAC8D22F}"/>
    <pc:docChg chg="addSld modSld">
      <pc:chgData name="Svein Anders Heggem" userId="" providerId="" clId="Web-{7FE3BD36-F71F-4076-ADDB-8A8DDAC8D22F}" dt="2020-06-10T10:58:51.863" v="870" actId="20577"/>
      <pc:docMkLst>
        <pc:docMk/>
      </pc:docMkLst>
      <pc:sldChg chg="modSp">
        <pc:chgData name="Svein Anders Heggem" userId="" providerId="" clId="Web-{7FE3BD36-F71F-4076-ADDB-8A8DDAC8D22F}" dt="2020-06-10T10:43:25.826" v="633" actId="14100"/>
        <pc:sldMkLst>
          <pc:docMk/>
          <pc:sldMk cId="519356057" sldId="263"/>
        </pc:sldMkLst>
        <pc:spChg chg="mod">
          <ac:chgData name="Svein Anders Heggem" userId="" providerId="" clId="Web-{7FE3BD36-F71F-4076-ADDB-8A8DDAC8D22F}" dt="2020-06-10T10:43:17.076" v="632" actId="14100"/>
          <ac:spMkLst>
            <pc:docMk/>
            <pc:sldMk cId="519356057" sldId="263"/>
            <ac:spMk id="2" creationId="{1C8E6CD7-C808-4F22-860B-5F432DD9E02E}"/>
          </ac:spMkLst>
        </pc:spChg>
        <pc:spChg chg="mod">
          <ac:chgData name="Svein Anders Heggem" userId="" providerId="" clId="Web-{7FE3BD36-F71F-4076-ADDB-8A8DDAC8D22F}" dt="2020-06-10T10:43:25.826" v="633" actId="14100"/>
          <ac:spMkLst>
            <pc:docMk/>
            <pc:sldMk cId="519356057" sldId="263"/>
            <ac:spMk id="3" creationId="{00000000-0000-0000-0000-000000000000}"/>
          </ac:spMkLst>
        </pc:spChg>
      </pc:sldChg>
      <pc:sldChg chg="modSp">
        <pc:chgData name="Svein Anders Heggem" userId="" providerId="" clId="Web-{7FE3BD36-F71F-4076-ADDB-8A8DDAC8D22F}" dt="2020-06-10T10:58:51.863" v="869" actId="20577"/>
        <pc:sldMkLst>
          <pc:docMk/>
          <pc:sldMk cId="2040200084" sldId="291"/>
        </pc:sldMkLst>
        <pc:spChg chg="mod">
          <ac:chgData name="Svein Anders Heggem" userId="" providerId="" clId="Web-{7FE3BD36-F71F-4076-ADDB-8A8DDAC8D22F}" dt="2020-06-10T10:58:51.863" v="869" actId="20577"/>
          <ac:spMkLst>
            <pc:docMk/>
            <pc:sldMk cId="2040200084" sldId="291"/>
            <ac:spMk id="2" creationId="{00000000-0000-0000-0000-000000000000}"/>
          </ac:spMkLst>
        </pc:spChg>
      </pc:sldChg>
      <pc:sldChg chg="modSp">
        <pc:chgData name="Svein Anders Heggem" userId="" providerId="" clId="Web-{7FE3BD36-F71F-4076-ADDB-8A8DDAC8D22F}" dt="2020-06-10T10:12:48.599" v="100"/>
        <pc:sldMkLst>
          <pc:docMk/>
          <pc:sldMk cId="1998445537" sldId="294"/>
        </pc:sldMkLst>
        <pc:spChg chg="mod">
          <ac:chgData name="Svein Anders Heggem" userId="" providerId="" clId="Web-{7FE3BD36-F71F-4076-ADDB-8A8DDAC8D22F}" dt="2020-06-10T10:12:48.599" v="100"/>
          <ac:spMkLst>
            <pc:docMk/>
            <pc:sldMk cId="1998445537" sldId="294"/>
            <ac:spMk id="2" creationId="{00000000-0000-0000-0000-000000000000}"/>
          </ac:spMkLst>
        </pc:spChg>
      </pc:sldChg>
      <pc:sldChg chg="modSp">
        <pc:chgData name="Svein Anders Heggem" userId="" providerId="" clId="Web-{7FE3BD36-F71F-4076-ADDB-8A8DDAC8D22F}" dt="2020-06-10T10:39:38.966" v="606" actId="20577"/>
        <pc:sldMkLst>
          <pc:docMk/>
          <pc:sldMk cId="673988214" sldId="296"/>
        </pc:sldMkLst>
        <pc:spChg chg="mod">
          <ac:chgData name="Svein Anders Heggem" userId="" providerId="" clId="Web-{7FE3BD36-F71F-4076-ADDB-8A8DDAC8D22F}" dt="2020-06-10T10:39:38.966" v="606" actId="20577"/>
          <ac:spMkLst>
            <pc:docMk/>
            <pc:sldMk cId="673988214" sldId="296"/>
            <ac:spMk id="2" creationId="{00000000-0000-0000-0000-000000000000}"/>
          </ac:spMkLst>
        </pc:spChg>
      </pc:sldChg>
      <pc:sldChg chg="modSp">
        <pc:chgData name="Svein Anders Heggem" userId="" providerId="" clId="Web-{7FE3BD36-F71F-4076-ADDB-8A8DDAC8D22F}" dt="2020-06-10T10:36:39.043" v="578"/>
        <pc:sldMkLst>
          <pc:docMk/>
          <pc:sldMk cId="1138461316" sldId="300"/>
        </pc:sldMkLst>
        <pc:spChg chg="mod">
          <ac:chgData name="Svein Anders Heggem" userId="" providerId="" clId="Web-{7FE3BD36-F71F-4076-ADDB-8A8DDAC8D22F}" dt="2020-06-10T10:36:39.043" v="578"/>
          <ac:spMkLst>
            <pc:docMk/>
            <pc:sldMk cId="1138461316" sldId="300"/>
            <ac:spMk id="2" creationId="{00000000-0000-0000-0000-000000000000}"/>
          </ac:spMkLst>
        </pc:spChg>
        <pc:spChg chg="mod">
          <ac:chgData name="Svein Anders Heggem" userId="" providerId="" clId="Web-{7FE3BD36-F71F-4076-ADDB-8A8DDAC8D22F}" dt="2020-06-10T10:15:26.380" v="114" actId="14100"/>
          <ac:spMkLst>
            <pc:docMk/>
            <pc:sldMk cId="1138461316" sldId="300"/>
            <ac:spMk id="3" creationId="{00000000-0000-0000-0000-000000000000}"/>
          </ac:spMkLst>
        </pc:spChg>
      </pc:sldChg>
      <pc:sldChg chg="modSp">
        <pc:chgData name="Svein Anders Heggem" userId="" providerId="" clId="Web-{7FE3BD36-F71F-4076-ADDB-8A8DDAC8D22F}" dt="2020-06-10T10:57:11.191" v="810" actId="20577"/>
        <pc:sldMkLst>
          <pc:docMk/>
          <pc:sldMk cId="2678286953" sldId="304"/>
        </pc:sldMkLst>
        <pc:spChg chg="mod">
          <ac:chgData name="Svein Anders Heggem" userId="" providerId="" clId="Web-{7FE3BD36-F71F-4076-ADDB-8A8DDAC8D22F}" dt="2020-06-10T10:57:11.191" v="810" actId="20577"/>
          <ac:spMkLst>
            <pc:docMk/>
            <pc:sldMk cId="2678286953" sldId="304"/>
            <ac:spMk id="3" creationId="{F8ED399C-D42B-4790-B021-DF9256C3C53E}"/>
          </ac:spMkLst>
        </pc:spChg>
      </pc:sldChg>
      <pc:sldChg chg="modSp">
        <pc:chgData name="Svein Anders Heggem" userId="" providerId="" clId="Web-{7FE3BD36-F71F-4076-ADDB-8A8DDAC8D22F}" dt="2020-06-10T10:12:20.520" v="98" actId="20577"/>
        <pc:sldMkLst>
          <pc:docMk/>
          <pc:sldMk cId="3527242341" sldId="306"/>
        </pc:sldMkLst>
        <pc:spChg chg="mod">
          <ac:chgData name="Svein Anders Heggem" userId="" providerId="" clId="Web-{7FE3BD36-F71F-4076-ADDB-8A8DDAC8D22F}" dt="2020-06-10T10:09:19.051" v="2" actId="20577"/>
          <ac:spMkLst>
            <pc:docMk/>
            <pc:sldMk cId="3527242341" sldId="306"/>
            <ac:spMk id="2" creationId="{00000000-0000-0000-0000-000000000000}"/>
          </ac:spMkLst>
        </pc:spChg>
        <pc:spChg chg="mod">
          <ac:chgData name="Svein Anders Heggem" userId="" providerId="" clId="Web-{7FE3BD36-F71F-4076-ADDB-8A8DDAC8D22F}" dt="2020-06-10T10:12:20.520" v="98" actId="20577"/>
          <ac:spMkLst>
            <pc:docMk/>
            <pc:sldMk cId="3527242341" sldId="306"/>
            <ac:spMk id="6" creationId="{19725696-AC4D-4E51-8FD2-82886A5DE6EF}"/>
          </ac:spMkLst>
        </pc:spChg>
      </pc:sldChg>
      <pc:sldChg chg="modSp">
        <pc:chgData name="Svein Anders Heggem" userId="" providerId="" clId="Web-{7FE3BD36-F71F-4076-ADDB-8A8DDAC8D22F}" dt="2020-06-10T10:19:20.740" v="366" actId="20577"/>
        <pc:sldMkLst>
          <pc:docMk/>
          <pc:sldMk cId="2106045176" sldId="309"/>
        </pc:sldMkLst>
        <pc:spChg chg="mod">
          <ac:chgData name="Svein Anders Heggem" userId="" providerId="" clId="Web-{7FE3BD36-F71F-4076-ADDB-8A8DDAC8D22F}" dt="2020-06-10T10:19:20.740" v="366" actId="20577"/>
          <ac:spMkLst>
            <pc:docMk/>
            <pc:sldMk cId="2106045176" sldId="309"/>
            <ac:spMk id="3" creationId="{00000000-0000-0000-0000-000000000000}"/>
          </ac:spMkLst>
        </pc:spChg>
      </pc:sldChg>
      <pc:sldChg chg="modSp">
        <pc:chgData name="Svein Anders Heggem" userId="" providerId="" clId="Web-{7FE3BD36-F71F-4076-ADDB-8A8DDAC8D22F}" dt="2020-06-10T10:39:11.637" v="601" actId="20577"/>
        <pc:sldMkLst>
          <pc:docMk/>
          <pc:sldMk cId="3263980103" sldId="313"/>
        </pc:sldMkLst>
        <pc:spChg chg="mod">
          <ac:chgData name="Svein Anders Heggem" userId="" providerId="" clId="Web-{7FE3BD36-F71F-4076-ADDB-8A8DDAC8D22F}" dt="2020-06-10T10:39:11.637" v="601" actId="20577"/>
          <ac:spMkLst>
            <pc:docMk/>
            <pc:sldMk cId="3263980103" sldId="313"/>
            <ac:spMk id="2" creationId="{00000000-0000-0000-0000-000000000000}"/>
          </ac:spMkLst>
        </pc:spChg>
        <pc:spChg chg="mod">
          <ac:chgData name="Svein Anders Heggem" userId="" providerId="" clId="Web-{7FE3BD36-F71F-4076-ADDB-8A8DDAC8D22F}" dt="2020-06-10T10:39:02.856" v="591" actId="20577"/>
          <ac:spMkLst>
            <pc:docMk/>
            <pc:sldMk cId="3263980103" sldId="313"/>
            <ac:spMk id="3" creationId="{00000000-0000-0000-0000-000000000000}"/>
          </ac:spMkLst>
        </pc:spChg>
      </pc:sldChg>
      <pc:sldChg chg="modSp">
        <pc:chgData name="Svein Anders Heggem" userId="" providerId="" clId="Web-{7FE3BD36-F71F-4076-ADDB-8A8DDAC8D22F}" dt="2020-06-10T10:35:19.181" v="576" actId="20577"/>
        <pc:sldMkLst>
          <pc:docMk/>
          <pc:sldMk cId="1079647384" sldId="322"/>
        </pc:sldMkLst>
        <pc:spChg chg="mod">
          <ac:chgData name="Svein Anders Heggem" userId="" providerId="" clId="Web-{7FE3BD36-F71F-4076-ADDB-8A8DDAC8D22F}" dt="2020-06-10T10:33:46.587" v="566" actId="14100"/>
          <ac:spMkLst>
            <pc:docMk/>
            <pc:sldMk cId="1079647384" sldId="322"/>
            <ac:spMk id="2" creationId="{1ED703A2-CE3F-46F1-87A9-038EC2511F0E}"/>
          </ac:spMkLst>
        </pc:spChg>
        <pc:spChg chg="mod">
          <ac:chgData name="Svein Anders Heggem" userId="" providerId="" clId="Web-{7FE3BD36-F71F-4076-ADDB-8A8DDAC8D22F}" dt="2020-06-10T10:35:19.181" v="576" actId="20577"/>
          <ac:spMkLst>
            <pc:docMk/>
            <pc:sldMk cId="1079647384" sldId="322"/>
            <ac:spMk id="3" creationId="{6EEB3465-BB30-4260-87D2-0F574E909F0F}"/>
          </ac:spMkLst>
        </pc:spChg>
      </pc:sldChg>
      <pc:sldChg chg="modSp">
        <pc:chgData name="Svein Anders Heggem" userId="" providerId="" clId="Web-{7FE3BD36-F71F-4076-ADDB-8A8DDAC8D22F}" dt="2020-06-10T10:52:55.393" v="708" actId="20577"/>
        <pc:sldMkLst>
          <pc:docMk/>
          <pc:sldMk cId="1159645514" sldId="323"/>
        </pc:sldMkLst>
        <pc:spChg chg="mod">
          <ac:chgData name="Svein Anders Heggem" userId="" providerId="" clId="Web-{7FE3BD36-F71F-4076-ADDB-8A8DDAC8D22F}" dt="2020-06-10T10:50:30.080" v="699" actId="20577"/>
          <ac:spMkLst>
            <pc:docMk/>
            <pc:sldMk cId="1159645514" sldId="323"/>
            <ac:spMk id="2" creationId="{E08E1862-AD7C-4841-AEF9-55D6C0A56E8D}"/>
          </ac:spMkLst>
        </pc:spChg>
        <pc:spChg chg="mod">
          <ac:chgData name="Svein Anders Heggem" userId="" providerId="" clId="Web-{7FE3BD36-F71F-4076-ADDB-8A8DDAC8D22F}" dt="2020-06-10T10:52:55.393" v="708" actId="20577"/>
          <ac:spMkLst>
            <pc:docMk/>
            <pc:sldMk cId="1159645514" sldId="323"/>
            <ac:spMk id="3" creationId="{7F0F5C33-213C-4D69-A2B4-5AA70BD1253B}"/>
          </ac:spMkLst>
        </pc:spChg>
      </pc:sldChg>
      <pc:sldChg chg="modSp">
        <pc:chgData name="Svein Anders Heggem" userId="" providerId="" clId="Web-{7FE3BD36-F71F-4076-ADDB-8A8DDAC8D22F}" dt="2020-06-10T10:39:59.872" v="621"/>
        <pc:sldMkLst>
          <pc:docMk/>
          <pc:sldMk cId="4182828426" sldId="325"/>
        </pc:sldMkLst>
        <pc:graphicFrameChg chg="mod modGraphic">
          <ac:chgData name="Svein Anders Heggem" userId="" providerId="" clId="Web-{7FE3BD36-F71F-4076-ADDB-8A8DDAC8D22F}" dt="2020-06-10T10:39:59.872" v="621"/>
          <ac:graphicFrameMkLst>
            <pc:docMk/>
            <pc:sldMk cId="4182828426" sldId="325"/>
            <ac:graphicFrameMk id="4" creationId="{00000000-0000-0000-0000-000000000000}"/>
          </ac:graphicFrameMkLst>
        </pc:graphicFrameChg>
      </pc:sldChg>
      <pc:sldChg chg="modSp add replId">
        <pc:chgData name="Svein Anders Heggem" userId="" providerId="" clId="Web-{7FE3BD36-F71F-4076-ADDB-8A8DDAC8D22F}" dt="2020-06-10T10:54:16.237" v="736" actId="20577"/>
        <pc:sldMkLst>
          <pc:docMk/>
          <pc:sldMk cId="305619320" sldId="326"/>
        </pc:sldMkLst>
        <pc:spChg chg="mod">
          <ac:chgData name="Svein Anders Heggem" userId="" providerId="" clId="Web-{7FE3BD36-F71F-4076-ADDB-8A8DDAC8D22F}" dt="2020-06-10T10:54:01.049" v="731" actId="20577"/>
          <ac:spMkLst>
            <pc:docMk/>
            <pc:sldMk cId="305619320" sldId="326"/>
            <ac:spMk id="2" creationId="{E08E1862-AD7C-4841-AEF9-55D6C0A56E8D}"/>
          </ac:spMkLst>
        </pc:spChg>
        <pc:spChg chg="mod">
          <ac:chgData name="Svein Anders Heggem" userId="" providerId="" clId="Web-{7FE3BD36-F71F-4076-ADDB-8A8DDAC8D22F}" dt="2020-06-10T10:54:16.237" v="736" actId="20577"/>
          <ac:spMkLst>
            <pc:docMk/>
            <pc:sldMk cId="305619320" sldId="326"/>
            <ac:spMk id="3" creationId="{7F0F5C33-213C-4D69-A2B4-5AA70BD1253B}"/>
          </ac:spMkLst>
        </pc:spChg>
      </pc:sldChg>
    </pc:docChg>
  </pc:docChgLst>
  <pc:docChgLst>
    <pc:chgData clId="Web-{FF85F72B-F5C6-435D-911B-2CCE58602949}"/>
    <pc:docChg chg="modSld">
      <pc:chgData name="" userId="" providerId="" clId="Web-{FF85F72B-F5C6-435D-911B-2CCE58602949}" dt="2020-06-09T10:54:38.909" v="35" actId="20577"/>
      <pc:docMkLst>
        <pc:docMk/>
      </pc:docMkLst>
      <pc:sldChg chg="modSp">
        <pc:chgData name="" userId="" providerId="" clId="Web-{FF85F72B-F5C6-435D-911B-2CCE58602949}" dt="2020-06-09T10:54:38.909" v="34" actId="20577"/>
        <pc:sldMkLst>
          <pc:docMk/>
          <pc:sldMk cId="3527242341" sldId="306"/>
        </pc:sldMkLst>
        <pc:spChg chg="mod">
          <ac:chgData name="" userId="" providerId="" clId="Web-{FF85F72B-F5C6-435D-911B-2CCE58602949}" dt="2020-06-09T10:54:38.909" v="34" actId="20577"/>
          <ac:spMkLst>
            <pc:docMk/>
            <pc:sldMk cId="3527242341" sldId="306"/>
            <ac:spMk id="6" creationId="{19725696-AC4D-4E51-8FD2-82886A5DE6EF}"/>
          </ac:spMkLst>
        </pc:spChg>
      </pc:sldChg>
    </pc:docChg>
  </pc:docChgLst>
  <pc:docChgLst>
    <pc:chgData name="Svein Anders Heggem" userId="F6Vm+K82RCKEdJBZkWLw60N893bw+6RQZS08irTznbg=" providerId="None" clId="Web-{C6AD6F8A-B124-467E-B573-4043459B11E8}"/>
    <pc:docChg chg="modSld">
      <pc:chgData name="Svein Anders Heggem" userId="F6Vm+K82RCKEdJBZkWLw60N893bw+6RQZS08irTznbg=" providerId="None" clId="Web-{C6AD6F8A-B124-467E-B573-4043459B11E8}" dt="2020-06-10T11:01:58.087" v="2" actId="20577"/>
      <pc:docMkLst>
        <pc:docMk/>
      </pc:docMkLst>
      <pc:sldChg chg="modSp">
        <pc:chgData name="Svein Anders Heggem" userId="F6Vm+K82RCKEdJBZkWLw60N893bw+6RQZS08irTznbg=" providerId="None" clId="Web-{C6AD6F8A-B124-467E-B573-4043459B11E8}" dt="2020-06-10T11:01:54.727" v="1" actId="20577"/>
        <pc:sldMkLst>
          <pc:docMk/>
          <pc:sldMk cId="1159645514" sldId="323"/>
        </pc:sldMkLst>
        <pc:spChg chg="mod">
          <ac:chgData name="Svein Anders Heggem" userId="F6Vm+K82RCKEdJBZkWLw60N893bw+6RQZS08irTznbg=" providerId="None" clId="Web-{C6AD6F8A-B124-467E-B573-4043459B11E8}" dt="2020-06-10T11:01:54.727" v="1" actId="20577"/>
          <ac:spMkLst>
            <pc:docMk/>
            <pc:sldMk cId="1159645514" sldId="323"/>
            <ac:spMk id="3" creationId="{7F0F5C33-213C-4D69-A2B4-5AA70BD1253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16:47.29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1 143,'5'-25,"-1"5,1 0,13-33,-18 53,0 0,0 0,1 0,-1 0,0 0,0-1,0 1,0 0,1 0,-1 0,0 0,0 0,0 0,1 0,-1 0,0 0,0 0,0 0,1 0,-1 0,0 0,0 0,0 0,1 0,-1 0,0 0,0 0,0 0,1 0,-1 0,0 0,0 0,0 0,0 0,1 1,-1-1,0 0,0 0,0 0,12 9,0 0,-3-7,0 0,1 0,-1-1,0 0,1 0,-1-1,1 0,13-3,2 1,24 3,-1 2,0 1,52 13,36 4,-109-18,0 1,0 1,0 2,-1 1,32 13,-42-13,2-1,-1-1,1-1,18 3,-29-6,0-2,0 1,0-1,0 0,0-1,1 0,-1 0,-1 0,1-1,0 0,0-1,0 1,8-6,-1-1,0-1,-1 0,-1 0,0-2,0 1,11-17,-3 5,-15 19,-1 0,1 0,0 0,0 1,0 0,0 0,0 0,1 0,-1 1,1 0,0 0,0 1,0 0,6-1,9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17:14.46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40 46,'-3'1,"0"0,0 0,1 0,-1 0,0 1,1-1,-1 1,1 0,-1 0,1 0,0 0,0 0,-4 4,6-6,0 0,0 0,0 0,0 0,0 0,0 0,0 1,0-1,0 0,0 0,0 0,0 0,0 0,0 0,0 0,0 0,0 1,0-1,0 0,0 0,0 0,0 0,0 0,0 0,0 0,0 0,0 1,0-1,0 0,0 0,0 0,0 0,0 0,0 0,0 0,0 0,0 0,0 0,0 1,1-1,-1 0,0 0,0 0,0 0,0 0,0 0,0 0,0 0,9 0,9-4,-18 4,96-24,119-13,-159 31,1 2,-1 3,91 10,-132-6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17:14.87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1 142,'0'0,"0"0,0 0,0 0,9-8,14-4,15-4,13-2,11 0,11 1,8 0,4 2,0 2,-4 6,-5 8,-7 10,-7 9,-15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17:15.62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9 0,'-4'39,"1"0,2 1,2-1,11 73,-9-87,14 45,-15-63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17:16.21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89 1,'0'0,"0"0,-6 2,-4 2,-5 2,-1 3,-1 1,4 3,4 1,6 1,8 2,6 1,8 3,3 5,2 5,-3 6,-4-4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17:16.94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105 1,'-98'222,"97"-220,0 0,0 0,0 0,0 0,1 0,-1 0,1 0,0 0,0 0,-1 0,1 0,1 3,-1-3,0-1,1 0,-1 0,1 0,0 0,-1 0,1 0,0 0,-1 0,1 0,0 0,0-1,0 1,0 0,0 0,0-1,0 1,0-1,0 1,0-1,0 1,3 0,-1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18:42.00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16:48.84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42 1,'6'18,"0"4,5 27,-10-41,0-1,-1 1,1 0,-2-1,1 1,-1 0,-3 11,-19 60,-11 47,33-121,0-3,1 0,-1 0,1 0,-1-1,1 1,0 0,0 0,0 0,0 0,0 0,0 0,1 2,-1-4,0 0,1 0,-1 1,0-1,1 0,-1 0,0 0,0 0,1 0,-1 1,0-1,1 0,-1 0,0 0,1 0,-1 0,0 0,1 0,-1 0,1 0,-1-1,0 1,0 0,1 0,-1 0,0 0,1 0,-1-1,0 1,1 0,-1 0,0 0,0-1,1 1,-1 0,0 0,0-1,1 1,11-12,-10 10,3-3,1 0,0 1,0 0,0 0,0 0,1 1,-1 0,1 0,0 0,0 1,0 0,0 1,1-1,-1 1,8 1,13-1,1 2,45 8,-17-2,162-3,1-16,54-2,-272 14,0 0,-1 0,1 0,0 0,-1-1,1 1,0-1,-1 1,1-1,0 0,-1 1,3-3,2-1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16:49.5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0 111,'7'2,"0"0,0-1,0 0,0-1,0 1,0-1,0-1,0 1,-1-1,9-2,7-3,38-16,-12 4,16-1,65-13,-92 26,1 1,-1 2,50 1,-77 3,1-1,-1 2,1-1,-1 1,0 1,0 0,0 1,16 7,5 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16:50.39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95,'7'-10,"-1"0,1 1,0-1,1 1,0 1,0-1,1 1,11-8,-18 15,-1 1,1-1,-1 0,1 1,-1-1,1 1,-1-1,1 1,0 0,-1-1,1 1,0 0,-1 0,1 0,-1 1,1-1,0 0,-1 1,1-1,-1 1,1-1,0 1,-1 0,0-1,1 1,-1 0,1 0,-1 0,0 0,0 0,0 0,1 1,-1-1,1 2,3 5,0 0,0 0,0 1,5 13,-9-19,15 36,-2 1,-2 0,13 82,-11-37,-10-60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16:51.2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9 1,'-5'37,"1"66,11 37,-5-113,-2-17,1 4,0-1,5 24,-5-33,0-1,1 1,-1 0,0-1,1 1,0-1,0 0,0 1,1-1,-1 0,0 0,1-1,0 1,5 3,0-1,1-1,0 0,1 0,-1-1,1 0,-1-1,1 0,0-1,14 1,56 2,144-12,-187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16:52.00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1 203,'12'-7,"1"1,0 0,0 0,1 2,21-5,72-7,164-4,10-2,139-33,-71 7,-317 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16:52.50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54 270,'-16'-38,"-18"-47,33 83,0 1,1 0,-1-1,1 1,0-1,-1 1,1 0,0-1,0 1,0-1,0 1,0-1,0 1,1-1,-1 1,0 0,1-1,0-1,1 1,-1 1,0 0,1 0,-1-1,1 1,-1 0,1 0,-1 1,1-1,0 0,-1 0,1 1,0-1,3 0,264-51,-244 48,133-19,0 7,315 9,-393 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16:53.02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76,'7'-7,"0"1,1 0,0 0,0 0,1 1,-1 1,1-1,0 1,0 1,1 0,-1 0,11-1,15-2,0 3,38 0,-25 1,192 3,-184 3,-1 3,71 18,-59-6,103 45,55 43,-195-92,-27-14,12 7,0-1,0 0,1-1,-1-1,18 3,-11-5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16:53.57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1 274,'14'-7,"1"1,-1 1,1 1,19-4,64-5,-60 9,468-72,-1-17,-227 41,-259 48,-10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61D4D-BBB0-425F-81E5-D16DF558CE00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8049-8A12-4E74-9CEB-F634D483E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92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8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284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16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309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140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144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81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46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84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slide, buet tittel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3"/>
          </p:nvPr>
        </p:nvSpPr>
        <p:spPr>
          <a:xfrm>
            <a:off x="7" y="197708"/>
            <a:ext cx="9144000" cy="7110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Rektangel 19"/>
          <p:cNvSpPr/>
          <p:nvPr userDrawn="1"/>
        </p:nvSpPr>
        <p:spPr>
          <a:xfrm>
            <a:off x="0" y="4513811"/>
            <a:ext cx="9144007" cy="2344190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 userDrawn="1"/>
        </p:nvSpPr>
        <p:spPr>
          <a:xfrm>
            <a:off x="0" y="4704746"/>
            <a:ext cx="9144007" cy="2405667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67928" y="6133487"/>
            <a:ext cx="6051665" cy="7393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algn="l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5324219"/>
            <a:ext cx="8229600" cy="79447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967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21492"/>
            <a:ext cx="3008313" cy="947588"/>
          </a:xfrm>
        </p:spPr>
        <p:txBody>
          <a:bodyPr anchor="b">
            <a:normAutofit/>
          </a:bodyPr>
          <a:lstStyle>
            <a:lvl1pPr algn="l">
              <a:defRPr sz="2400" b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021492"/>
            <a:ext cx="5111750" cy="50003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84173"/>
            <a:ext cx="3008313" cy="39376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32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792362"/>
            <a:ext cx="5486400" cy="566738"/>
          </a:xfrm>
        </p:spPr>
        <p:txBody>
          <a:bodyPr anchor="b"/>
          <a:lstStyle>
            <a:lvl1pPr algn="l">
              <a:defRPr sz="20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1252151"/>
            <a:ext cx="5486400" cy="3475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70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08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148056"/>
            <a:ext cx="8229600" cy="3992563"/>
          </a:xfrm>
        </p:spPr>
        <p:txBody>
          <a:bodyPr vert="horz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40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05990" y="2010032"/>
            <a:ext cx="7381275" cy="390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05990" y="1005016"/>
            <a:ext cx="7381275" cy="927310"/>
          </a:xfrm>
        </p:spPr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474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b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0" y="6689"/>
            <a:ext cx="9144000" cy="6367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pPr/>
              <a:t>19.02.2021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Friform 5"/>
          <p:cNvSpPr/>
          <p:nvPr userDrawn="1"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 userDrawn="1"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457199" y="5899458"/>
            <a:ext cx="8229600" cy="941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200">
                <a:solidFill>
                  <a:schemeClr val="bg1"/>
                </a:solidFill>
              </a:rPr>
              <a:t>Kapittelside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5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14329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64310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90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45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8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08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4511"/>
            <a:ext cx="8229600" cy="927310"/>
          </a:xfrm>
        </p:spPr>
        <p:txBody>
          <a:bodyPr/>
          <a:lstStyle>
            <a:lvl1pPr>
              <a:defRPr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14200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842053"/>
            <a:ext cx="4040188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213394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842053"/>
            <a:ext cx="4041775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79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62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917153"/>
            <a:ext cx="8229600" cy="92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01795"/>
            <a:ext cx="8229600" cy="40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1915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fld id="{B707B217-E5B1-7C42-B868-A854B78504CF}" type="datetimeFigureOut">
              <a:rPr lang="nb-NO" smtClean="0"/>
              <a:pPr/>
              <a:t>19.02.2021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69973" y="6183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44746" y="61751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6599" y="6138023"/>
            <a:ext cx="466677" cy="435770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04435"/>
            <a:ext cx="9144000" cy="153566"/>
          </a:xfrm>
          <a:prstGeom prst="rect">
            <a:avLst/>
          </a:prstGeom>
          <a:solidFill>
            <a:srgbClr val="1F48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1" r:id="rId3"/>
    <p:sldLayoutId id="2147483650" r:id="rId4"/>
    <p:sldLayoutId id="2147483649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xNldBEU6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ZxNldBEU6o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tilpasset-opplaring/filmer/film-tilpasset-opplaring-og-inkludering/" TargetMode="External"/><Relationship Id="rId2" Type="http://schemas.openxmlformats.org/officeDocument/2006/relationships/hyperlink" Target="http://www.youcubed.org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22.pn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3.xml"/><Relationship Id="rId30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cubed.org/resources/solving-math-proble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099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ktangel 19"/>
          <p:cNvSpPr/>
          <p:nvPr/>
        </p:nvSpPr>
        <p:spPr>
          <a:xfrm>
            <a:off x="0" y="4513811"/>
            <a:ext cx="9144007" cy="2344190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ktangel 19"/>
          <p:cNvSpPr/>
          <p:nvPr/>
        </p:nvSpPr>
        <p:spPr>
          <a:xfrm>
            <a:off x="0" y="4705004"/>
            <a:ext cx="9144007" cy="2405667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1890" y="5317067"/>
            <a:ext cx="6495763" cy="759638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Modul 3 – La deg inspirere til å inkludere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1891" y="6024117"/>
            <a:ext cx="6051665" cy="869310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Kom godt i gang</a:t>
            </a:r>
          </a:p>
          <a:p>
            <a:pPr algn="l"/>
            <a:r>
              <a:rPr lang="nb-NO" sz="1900" dirty="0">
                <a:solidFill>
                  <a:schemeClr val="bg1"/>
                </a:solidFill>
              </a:rPr>
              <a:t>Utarbeidet i samarbeid med Statped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17153"/>
            <a:ext cx="8229600" cy="590880"/>
          </a:xfrm>
        </p:spPr>
        <p:txBody>
          <a:bodyPr/>
          <a:lstStyle/>
          <a:p>
            <a:r>
              <a:rPr lang="nb-NO" dirty="0"/>
              <a:t>Deling av forarbeidet</a:t>
            </a:r>
            <a:r>
              <a:rPr lang="nb-NO" b="1" dirty="0">
                <a:ea typeface="+mj-lt"/>
                <a:cs typeface="+mj-lt"/>
              </a:rPr>
              <a:t> 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86135"/>
            <a:ext cx="8229600" cy="42327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dirty="0"/>
              <a:t>Gå sammen i grupper og diskuter:</a:t>
            </a:r>
          </a:p>
          <a:p>
            <a:pPr lvl="0"/>
            <a:r>
              <a:rPr lang="nb-NO" dirty="0"/>
              <a:t>På hvilke måter handler påstandene og filmen om inkludering og utvikling av sosiale og emosjonelle kompetanser?</a:t>
            </a:r>
          </a:p>
          <a:p>
            <a:pPr lvl="0"/>
            <a:r>
              <a:rPr lang="nb-NO" dirty="0"/>
              <a:t>Hvilke sosiale og emosjonelle kompetanser skulle dere ønske var gjeldende blant deres elever?</a:t>
            </a:r>
          </a:p>
        </p:txBody>
      </p:sp>
    </p:spTree>
    <p:extLst>
      <p:ext uri="{BB962C8B-B14F-4D97-AF65-F5344CB8AC3E}">
        <p14:creationId xmlns:p14="http://schemas.microsoft.com/office/powerpoint/2010/main" val="113846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FE2C466-0D78-4F0D-B266-82C27B4A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1054100"/>
          </a:xfrm>
        </p:spPr>
        <p:txBody>
          <a:bodyPr>
            <a:noAutofit/>
          </a:bodyPr>
          <a:lstStyle/>
          <a:p>
            <a:r>
              <a:rPr lang="nb-NO" dirty="0"/>
              <a:t>Inspirasjon fra samarbeidsavtalen  til en klasse</a:t>
            </a:r>
            <a:br>
              <a:rPr lang="nb-NO" dirty="0"/>
            </a:b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04763"/>
            <a:ext cx="8229600" cy="43141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Se første del av filmen</a:t>
            </a:r>
            <a:r>
              <a:rPr lang="nb-NO" i="1" dirty="0">
                <a:latin typeface="Woodford Bourne"/>
              </a:rPr>
              <a:t> How to </a:t>
            </a:r>
            <a:r>
              <a:rPr lang="nb-NO" i="1" dirty="0" err="1">
                <a:latin typeface="Woodford Bourne"/>
              </a:rPr>
              <a:t>teach</a:t>
            </a:r>
            <a:r>
              <a:rPr lang="nb-NO" i="1" dirty="0">
                <a:latin typeface="Woodford Bourne"/>
              </a:rPr>
              <a:t> Math as a Sosial Activity</a:t>
            </a:r>
            <a:r>
              <a:rPr lang="nb-NO" dirty="0">
                <a:latin typeface="Woodford Bourne"/>
              </a:rPr>
              <a:t>, steg 1 og steg 2 (0:00 til 2:17) </a:t>
            </a:r>
            <a:r>
              <a:rPr lang="nb-NO" u="sng" dirty="0">
                <a:latin typeface="Woodford Bourne"/>
                <a:hlinkClick r:id="rId3"/>
              </a:rPr>
              <a:t>https://www.youtube.com/watch?v=kZxNldBEU6o</a:t>
            </a:r>
            <a:endParaRPr lang="nb-NO" dirty="0">
              <a:latin typeface="Woodford Bourne"/>
            </a:endParaRPr>
          </a:p>
          <a:p>
            <a:pPr marL="0" lv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Drøft hvordan de etablerer samarbeid i matematikktimene ut fra at alle skal ta del i følgende fire handlinger: </a:t>
            </a:r>
          </a:p>
          <a:p>
            <a:r>
              <a:rPr lang="nb-NO" b="1" dirty="0"/>
              <a:t>Tenke</a:t>
            </a:r>
          </a:p>
          <a:p>
            <a:r>
              <a:rPr lang="nb-NO" b="1" dirty="0"/>
              <a:t>Snakke</a:t>
            </a:r>
          </a:p>
          <a:p>
            <a:r>
              <a:rPr lang="nb-NO" b="1" dirty="0"/>
              <a:t>Lytte</a:t>
            </a:r>
          </a:p>
          <a:p>
            <a:r>
              <a:rPr lang="nb-NO" b="1" dirty="0"/>
              <a:t>Være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604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D703A2-CE3F-46F1-87A9-038EC251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293"/>
            <a:ext cx="8229600" cy="452857"/>
          </a:xfrm>
        </p:spPr>
        <p:txBody>
          <a:bodyPr>
            <a:normAutofit fontScale="90000"/>
          </a:bodyPr>
          <a:lstStyle/>
          <a:p>
            <a:br>
              <a:rPr lang="nb-NO" sz="3600" dirty="0"/>
            </a:br>
            <a:r>
              <a:rPr lang="nb-NO" sz="3600" dirty="0"/>
              <a:t>Planlegge undervisning</a:t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EB3465-BB30-4260-87D2-0F574E909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9130"/>
            <a:ext cx="8229600" cy="51097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Woodford Bourne"/>
              </a:rPr>
              <a:t>Gå sammen i grupper.</a:t>
            </a:r>
          </a:p>
          <a:p>
            <a:pPr marL="0" indent="0">
              <a:buNone/>
            </a:pPr>
            <a:r>
              <a:rPr lang="nb-NO" sz="2000" dirty="0">
                <a:latin typeface="Woodford Bourne"/>
              </a:rPr>
              <a:t>Legg en plan for hvordan dere, sammen med elevene, vil etablere en samarbeidsavtale gjennom å drøfte måter å tenke, snakke, lytte, og være på i matematikktimene:</a:t>
            </a:r>
          </a:p>
          <a:p>
            <a:pPr lvl="1"/>
            <a:r>
              <a:rPr lang="nb-NO" sz="2000" dirty="0">
                <a:latin typeface="Woodford Bourne"/>
              </a:rPr>
              <a:t>Hva er målet med klassens samarbeidsavtale?</a:t>
            </a:r>
          </a:p>
          <a:p>
            <a:pPr lvl="1"/>
            <a:r>
              <a:rPr lang="nb-NO" sz="2000" dirty="0">
                <a:latin typeface="Woodford Bourne"/>
              </a:rPr>
              <a:t>Hvordan vil dere introdusere arbeidet med samarbeidsavtalen?</a:t>
            </a:r>
          </a:p>
          <a:p>
            <a:pPr lvl="1"/>
            <a:r>
              <a:rPr lang="nb-NO" sz="2000" dirty="0">
                <a:latin typeface="Woodford Bourne"/>
              </a:rPr>
              <a:t>Hvilke forslag tror dere elevene vil komme med innenfor de fire handlingene (måter å tenke, snakke, lytte og være på)?</a:t>
            </a:r>
          </a:p>
          <a:p>
            <a:pPr lvl="1"/>
            <a:r>
              <a:rPr lang="nb-NO" sz="2000" dirty="0">
                <a:latin typeface="Woodford Bourne"/>
              </a:rPr>
              <a:t>Hvordan vil dere få frem og gi respons til elevenes forslag?</a:t>
            </a:r>
          </a:p>
          <a:p>
            <a:pPr lvl="1"/>
            <a:r>
              <a:rPr lang="nb-NO" sz="2000" dirty="0">
                <a:latin typeface="Woodford Bourne"/>
              </a:rPr>
              <a:t>Hvordan synliggjøre avtalen? (for eksempel i klasserommet)</a:t>
            </a:r>
          </a:p>
          <a:p>
            <a:pPr lvl="1"/>
            <a:r>
              <a:rPr lang="nb-NO" sz="2000" dirty="0">
                <a:latin typeface="Woodford Bourne"/>
              </a:rPr>
              <a:t>Hvordan holde liv i målene som ble satt. </a:t>
            </a:r>
            <a:endParaRPr lang="nb-NO" sz="2000" dirty="0"/>
          </a:p>
          <a:p>
            <a:pPr lvl="1"/>
            <a:endParaRPr lang="nb-NO" sz="2000" dirty="0">
              <a:latin typeface="Woodford Bourne"/>
            </a:endParaRPr>
          </a:p>
          <a:p>
            <a:pPr marL="914400" lvl="2" indent="0">
              <a:buNone/>
            </a:pPr>
            <a:r>
              <a:rPr lang="nb-NO" sz="2000" dirty="0">
                <a:latin typeface="Woodford Bourne"/>
              </a:rPr>
              <a:t>Vurder om dere vil bruke/videreutvikle </a:t>
            </a:r>
            <a:r>
              <a:rPr lang="nb-NO" sz="2000" i="1" dirty="0">
                <a:latin typeface="Woodford Bourne"/>
              </a:rPr>
              <a:t>Egenvurderingsskjema</a:t>
            </a:r>
            <a:r>
              <a:rPr lang="nb-NO" sz="2000" dirty="0">
                <a:latin typeface="Woodford Bourne"/>
              </a:rPr>
              <a:t> (PDF)</a:t>
            </a:r>
            <a:endParaRPr lang="nb-NO" sz="2000" dirty="0"/>
          </a:p>
          <a:p>
            <a:pPr marL="0" indent="0">
              <a:buNone/>
            </a:pPr>
            <a:endParaRPr lang="nb-NO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964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180"/>
            <a:ext cx="9144000" cy="6102096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C – Utprøving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 45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52920"/>
            <a:ext cx="8229600" cy="797914"/>
          </a:xfrm>
        </p:spPr>
        <p:txBody>
          <a:bodyPr>
            <a:noAutofit/>
          </a:bodyPr>
          <a:lstStyle/>
          <a:p>
            <a:r>
              <a:rPr lang="nb-NO" dirty="0">
                <a:cs typeface="Calibri"/>
              </a:rPr>
              <a:t>Utprøving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85803"/>
            <a:ext cx="8229600" cy="473307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nb-NO" dirty="0">
                <a:latin typeface="Woodford Bourne"/>
              </a:rPr>
              <a:t>Gjennomfør den planlagte aktiviteten om å etablere klassens samarbeidsavtale</a:t>
            </a:r>
          </a:p>
          <a:p>
            <a:endParaRPr lang="nb-NO" dirty="0">
              <a:latin typeface="Woodford Bourne"/>
            </a:endParaRPr>
          </a:p>
          <a:p>
            <a:pPr lvl="0"/>
            <a:r>
              <a:rPr lang="nb-NO" dirty="0">
                <a:latin typeface="Woodford Bourne"/>
              </a:rPr>
              <a:t>Introduser målet med økten for elevene .</a:t>
            </a:r>
            <a:endParaRPr lang="nb-NO" dirty="0"/>
          </a:p>
          <a:p>
            <a:pPr lvl="0"/>
            <a:r>
              <a:rPr lang="nb-NO" dirty="0"/>
              <a:t>Inviter elvene til å tenke høyt om hva de vil ønske av seg selv, hverandre og lærer med hensyn til de fire handlingene (tenke, snakke, lytte, være).</a:t>
            </a:r>
          </a:p>
          <a:p>
            <a:pPr lvl="0"/>
            <a:r>
              <a:rPr lang="nb-NO" dirty="0"/>
              <a:t>Få elevene til å begrunne sine forslag. </a:t>
            </a:r>
          </a:p>
          <a:p>
            <a:pPr lvl="0"/>
            <a:r>
              <a:rPr lang="nb-NO" dirty="0"/>
              <a:t>Sørg for at forslagene blir notert.</a:t>
            </a:r>
          </a:p>
          <a:p>
            <a:pPr lvl="0"/>
            <a:r>
              <a:rPr lang="nb-NO" dirty="0"/>
              <a:t>Heng opp forslagene for videreutvikling mot en samarbeidsavtale.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Med jevne mellomrom skal elevene vurdere hvordan de bidrar eller hindrer å realisere den avtalen de har blitt enige om. Her kan du bruke egne ressurser for vurdering eller skjemaet dere arbeidet med i planleggingen</a:t>
            </a:r>
            <a:r>
              <a:rPr lang="nb-NO" i="1" dirty="0"/>
              <a:t>.</a:t>
            </a:r>
            <a:r>
              <a:rPr lang="nb-NO" dirty="0"/>
              <a:t> Etterhvert kan avtalen synliggjøres på ulike måter i klasserommet.</a:t>
            </a:r>
          </a:p>
          <a:p>
            <a:pPr marL="0" inden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3980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2241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D – Etterarbeid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70 minutter</a:t>
            </a:r>
            <a:br>
              <a:rPr lang="nb-NO" sz="1800" dirty="0">
                <a:solidFill>
                  <a:schemeClr val="bg1"/>
                </a:solidFill>
              </a:rPr>
            </a:b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8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for denne økta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86196"/>
              </p:ext>
            </p:extLst>
          </p:nvPr>
        </p:nvGraphicFramePr>
        <p:xfrm>
          <a:off x="628650" y="2001838"/>
          <a:ext cx="8058150" cy="204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99297286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86520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Aktivitet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Anbefalt</a:t>
                      </a:r>
                      <a:r>
                        <a:rPr lang="nb-NO" sz="1800" baseline="0" dirty="0">
                          <a:solidFill>
                            <a:schemeClr val="tx1"/>
                          </a:solidFill>
                        </a:rPr>
                        <a:t> tidsbruk</a:t>
                      </a:r>
                      <a:endParaRPr lang="nb-NO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1856962"/>
                  </a:ext>
                </a:extLst>
              </a:tr>
              <a:tr h="561022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Erfaringsdeling i grupper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30 minutter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52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Plenum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30 minutter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827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Muligheter</a:t>
                      </a:r>
                      <a:r>
                        <a:rPr lang="nb-NO" sz="1800" baseline="0" dirty="0">
                          <a:solidFill>
                            <a:schemeClr val="tx1"/>
                          </a:solidFill>
                        </a:rPr>
                        <a:t> for videreføring av arbeidet</a:t>
                      </a:r>
                      <a:endParaRPr lang="nb-NO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10 minutter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6018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tx1"/>
                          </a:solidFill>
                        </a:rPr>
                        <a:t>Hele økta</a:t>
                      </a:r>
                      <a:endParaRPr lang="nb-NO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baseline="0" dirty="0">
                          <a:solidFill>
                            <a:schemeClr val="tx1"/>
                          </a:solidFill>
                        </a:rPr>
                        <a:t>70 minutter</a:t>
                      </a:r>
                      <a:endParaRPr lang="nb-NO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2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828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8E6CD7-C808-4F22-860B-5F432DD9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414"/>
            <a:ext cx="8229600" cy="547748"/>
          </a:xfrm>
        </p:spPr>
        <p:txBody>
          <a:bodyPr>
            <a:normAutofit fontScale="90000"/>
          </a:bodyPr>
          <a:lstStyle/>
          <a:p>
            <a:r>
              <a:rPr lang="nb-NO" dirty="0"/>
              <a:t>Erfaringsdeling i grupper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06241"/>
            <a:ext cx="8229600" cy="5112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Del erfaringer fra arbeidet med å etablere klassens samarbeidsavtale. </a:t>
            </a:r>
          </a:p>
          <a:p>
            <a:pPr lvl="0"/>
            <a:r>
              <a:rPr lang="nb-NO" dirty="0"/>
              <a:t>Hva foreslo dine elever? </a:t>
            </a:r>
          </a:p>
          <a:p>
            <a:pPr lvl="0"/>
            <a:r>
              <a:rPr lang="nb-NO" dirty="0"/>
              <a:t>Hvordan pågikk forhandlinger og valg? </a:t>
            </a:r>
          </a:p>
          <a:p>
            <a:pPr lvl="0"/>
            <a:r>
              <a:rPr lang="nb-NO" dirty="0"/>
              <a:t>Beskriv prosessen med avtalen i forhold til</a:t>
            </a:r>
          </a:p>
          <a:p>
            <a:pPr lvl="1"/>
            <a:r>
              <a:rPr lang="nb-NO" dirty="0"/>
              <a:t>å utvikle sosial og emosjonell kompetanse hos elevene i matematikk.</a:t>
            </a:r>
          </a:p>
          <a:p>
            <a:pPr lvl="1"/>
            <a:r>
              <a:rPr lang="nb-NO" dirty="0"/>
              <a:t>betydning av inkludering.</a:t>
            </a:r>
          </a:p>
          <a:p>
            <a:pPr lvl="0"/>
            <a:r>
              <a:rPr lang="nb-NO" dirty="0"/>
              <a:t>Velg et moment fra gruppedrøftingen som dere vil dele i plenum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356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1B6FC3-3209-41F3-9357-E11F467C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9978"/>
            <a:ext cx="8229600" cy="927310"/>
          </a:xfrm>
        </p:spPr>
        <p:txBody>
          <a:bodyPr/>
          <a:lstStyle/>
          <a:p>
            <a:r>
              <a:rPr lang="nb-NO" dirty="0"/>
              <a:t>Plenum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3298" y="1587261"/>
            <a:ext cx="8393502" cy="4431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Del momenter fra gruppediskusjonen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Se hele filmen som inneholder en rekke videreføringer av arbeidet med klassens samarbeidsavtale.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https://www.youtube.com/watch?v=kZxNldBEU6o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723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Videreføring av arbeidet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04020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42157"/>
            <a:ext cx="8229600" cy="927310"/>
          </a:xfrm>
        </p:spPr>
        <p:txBody>
          <a:bodyPr>
            <a:normAutofit/>
          </a:bodyPr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55117"/>
            <a:ext cx="8229600" cy="50637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Målet med modulen er å bidra til inkluderende læringsfellesskap gjennom å fokusere på sosiale og emosjonelle kompetanser i matematikkarbeidet.  Det innebærer høye forventninger til elevenes deltagelse, og vil være enklest å gjennomføre mens de arbeider med rike matematikkoppgaver der elevenes resonnementer og adferd kan trekkes fram og få respons. Elevene lærer å orientere seg mot hverandres ideer og væremåter, noe som også støtter deres språkutvikling.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523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8E1862-AD7C-4841-AEF9-55D6C0A5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597"/>
            <a:ext cx="8229600" cy="461484"/>
          </a:xfrm>
        </p:spPr>
        <p:txBody>
          <a:bodyPr>
            <a:normAutofit fontScale="90000"/>
          </a:bodyPr>
          <a:lstStyle/>
          <a:p>
            <a:br>
              <a:rPr lang="nb-NO" sz="3600" dirty="0"/>
            </a:br>
            <a:br>
              <a:rPr lang="nb-NO" sz="3600" dirty="0"/>
            </a:br>
            <a:r>
              <a:rPr lang="nb-NO" sz="3600" dirty="0"/>
              <a:t>Muligheter for videreføring av arbeidet</a:t>
            </a:r>
            <a:br>
              <a:rPr lang="nb-NO" sz="3600" dirty="0"/>
            </a:b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0F5C33-213C-4D69-A2B4-5AA70BD12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4532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Vurder følgende forslag til hvordan kollegiet kan arbeide videre med temaet:</a:t>
            </a:r>
          </a:p>
          <a:p>
            <a:pPr lvl="0"/>
            <a:r>
              <a:rPr lang="nb-NO" dirty="0"/>
              <a:t>Fortsette arbeidet med klassens samarbeidsavtale </a:t>
            </a:r>
          </a:p>
          <a:p>
            <a:pPr lvl="0"/>
            <a:r>
              <a:rPr lang="nb-NO" dirty="0">
                <a:latin typeface="Woodford Bourne"/>
              </a:rPr>
              <a:t>Arbeide med videre steg fra filmen, </a:t>
            </a:r>
            <a:r>
              <a:rPr lang="nb-NO" i="1" dirty="0">
                <a:latin typeface="Woodford Bourne"/>
              </a:rPr>
              <a:t>Prosessene i filmen</a:t>
            </a:r>
            <a:r>
              <a:rPr lang="nb-NO" dirty="0">
                <a:latin typeface="Woodford Bourne"/>
              </a:rPr>
              <a:t> (</a:t>
            </a:r>
            <a:r>
              <a:rPr lang="nb-NO" dirty="0" err="1">
                <a:latin typeface="Woodford Bourne"/>
              </a:rPr>
              <a:t>pdf</a:t>
            </a:r>
            <a:r>
              <a:rPr lang="nb-NO" dirty="0">
                <a:latin typeface="Woodford Bourne"/>
              </a:rPr>
              <a:t>)</a:t>
            </a:r>
          </a:p>
          <a:p>
            <a:pPr lvl="0"/>
            <a:r>
              <a:rPr lang="nb-NO" dirty="0"/>
              <a:t>Arbeide med modulene som ble anbefalt under introduksjonen.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9645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8E1862-AD7C-4841-AEF9-55D6C0A5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597"/>
            <a:ext cx="8229600" cy="461484"/>
          </a:xfrm>
        </p:spPr>
        <p:txBody>
          <a:bodyPr>
            <a:normAutofit fontScale="90000"/>
          </a:bodyPr>
          <a:lstStyle/>
          <a:p>
            <a:br>
              <a:rPr lang="nb-NO" sz="3600" dirty="0"/>
            </a:br>
            <a:br>
              <a:rPr lang="nb-NO" sz="3600" dirty="0"/>
            </a:br>
            <a:r>
              <a:rPr lang="nb-NO" sz="3600" dirty="0"/>
              <a:t>Til inspirasjon</a:t>
            </a:r>
            <a:br>
              <a:rPr lang="nb-NO" sz="3600" dirty="0"/>
            </a:b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0F5C33-213C-4D69-A2B4-5AA70BD12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0294"/>
            <a:ext cx="8229600" cy="5188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err="1"/>
              <a:t>Boaler</a:t>
            </a:r>
            <a:r>
              <a:rPr lang="nb-NO" dirty="0"/>
              <a:t> og hennes team ved Stanford </a:t>
            </a:r>
            <a:r>
              <a:rPr lang="nb-NO" dirty="0" err="1"/>
              <a:t>University</a:t>
            </a:r>
            <a:r>
              <a:rPr lang="nb-NO" dirty="0"/>
              <a:t> arbeider med å endre undervisningsmetoder og holdninger om matematikk. Det fins en rekke artikler og materiell på </a:t>
            </a:r>
            <a:r>
              <a:rPr lang="nb-NO" u="sng" dirty="0">
                <a:hlinkClick r:id="rId2"/>
              </a:rPr>
              <a:t>www.youcubed.org/</a:t>
            </a:r>
            <a:endParaRPr lang="nb-NO" dirty="0"/>
          </a:p>
          <a:p>
            <a:r>
              <a:rPr lang="nb-NO" dirty="0"/>
              <a:t>Film: </a:t>
            </a:r>
            <a:r>
              <a:rPr lang="nb-NO" i="1" dirty="0"/>
              <a:t>Tilpasset opplæring og inkludering </a:t>
            </a:r>
            <a:r>
              <a:rPr lang="nb-NO" dirty="0"/>
              <a:t>fra Utdanningsdirektoratet </a:t>
            </a:r>
            <a:r>
              <a:rPr lang="nb-NO" dirty="0">
                <a:hlinkClick r:id="rId3"/>
              </a:rPr>
              <a:t>https://www.udir.no/laring-og-trivsel/tilpasset-opplaring/filmer/film-tilpasset-opplaring-og-inkludering/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619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A64388-E1A7-4C0E-8F8A-A9AC19BD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807"/>
            <a:ext cx="8229600" cy="927310"/>
          </a:xfrm>
        </p:spPr>
        <p:txBody>
          <a:bodyPr/>
          <a:lstStyle/>
          <a:p>
            <a:r>
              <a:rPr lang="nb-NO" dirty="0"/>
              <a:t>Anbefalinger til videre 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ED399C-D42B-4790-B021-DF9256C3C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5025"/>
            <a:ext cx="8229600" cy="4803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Denne modulen handler om inkludering i matematikk, noe som er enklest å få til når elevene får arbeide med rike matematikkoppgaver. Modulen kan derfor følges opp av Pakke 4 – Meningsfull matematikk, modul 2, </a:t>
            </a:r>
            <a:r>
              <a:rPr lang="nb-NO" i="1" dirty="0">
                <a:latin typeface="Woodford Bourne"/>
              </a:rPr>
              <a:t>Oppgaver som engasjerer og utfordrer, </a:t>
            </a:r>
            <a:r>
              <a:rPr lang="nb-NO" dirty="0">
                <a:latin typeface="Woodford Bourne"/>
              </a:rPr>
              <a:t>og Pakke 3 – Oppfølging av vurdering, modul 3, </a:t>
            </a:r>
            <a:r>
              <a:rPr lang="nb-NO" i="1" dirty="0">
                <a:latin typeface="Woodford Bourne"/>
              </a:rPr>
              <a:t> Elevenes tenkning gjennom samtale.</a:t>
            </a:r>
            <a:r>
              <a:rPr lang="nb-NO" dirty="0">
                <a:latin typeface="Woodford Bourne"/>
              </a:rPr>
              <a:t> 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Inkludering handler også om å få muligheter til å vise sin tenkning på varierte måter. Dette finner dere mer om i pakke 4,</a:t>
            </a:r>
            <a:r>
              <a:rPr lang="nb-NO" i="1" dirty="0">
                <a:latin typeface="Woodford Bourne"/>
              </a:rPr>
              <a:t> </a:t>
            </a:r>
            <a:r>
              <a:rPr lang="nb-NO" dirty="0">
                <a:latin typeface="Woodford Bourne"/>
              </a:rPr>
              <a:t>modul 1, Representasjoner i matematikk.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8286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6"/>
            <a:ext cx="9137838" cy="610407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ktangel 19"/>
          <p:cNvSpPr/>
          <p:nvPr/>
        </p:nvSpPr>
        <p:spPr>
          <a:xfrm>
            <a:off x="0" y="455744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ktangel 19"/>
          <p:cNvSpPr/>
          <p:nvPr/>
        </p:nvSpPr>
        <p:spPr>
          <a:xfrm>
            <a:off x="0" y="4732167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/>
        </p:nvSpPr>
        <p:spPr>
          <a:xfrm>
            <a:off x="0" y="477762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blipFill dpi="0" rotWithShape="1">
            <a:blip r:embed="rId3">
              <a:alphaModFix amt="1000"/>
            </a:blip>
            <a:srcRect/>
            <a:tile tx="0" ty="63500" sx="100000" sy="5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5601340"/>
            <a:ext cx="5143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9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for modulen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149972"/>
              </p:ext>
            </p:extLst>
          </p:nvPr>
        </p:nvGraphicFramePr>
        <p:xfrm>
          <a:off x="457200" y="200183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99297286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86520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Aktivitet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Anbefalt</a:t>
                      </a:r>
                      <a:r>
                        <a:rPr lang="nb-NO" sz="1800" baseline="0" dirty="0"/>
                        <a:t> tidsbruk</a:t>
                      </a:r>
                      <a:endParaRPr lang="nb-NO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185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A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dirty="0"/>
                        <a:t>–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dirty="0"/>
                        <a:t>Forarbeid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30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742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B – Samarbeid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60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52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C – Utprøving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45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827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D – </a:t>
                      </a:r>
                      <a:r>
                        <a:rPr lang="nb-NO" sz="1800" kern="1200" dirty="0"/>
                        <a:t>Etterarbeid og veien videre</a:t>
                      </a:r>
                      <a:endParaRPr lang="nb-NO" sz="1800" kern="1200" dirty="0">
                        <a:solidFill>
                          <a:srgbClr val="1349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70 minutter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379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kern="1200" dirty="0"/>
                        <a:t>Hele modulen</a:t>
                      </a:r>
                      <a:endParaRPr lang="nb-NO" sz="1800" kern="1200" dirty="0">
                        <a:solidFill>
                          <a:srgbClr val="1349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baseline="0" dirty="0"/>
                        <a:t>205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2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25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4494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A – Forarbeid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30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58353"/>
            <a:ext cx="8229600" cy="927310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Individuelt 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11301"/>
            <a:ext cx="8229600" cy="45075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b="1" dirty="0"/>
              <a:t>Tenk gjennom hva du legger i begrepet inkludering.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Ta stilling til følgende påstander</a:t>
            </a:r>
            <a:r>
              <a:rPr lang="nb-NO" dirty="0"/>
              <a:t> </a:t>
            </a:r>
            <a:r>
              <a:rPr lang="nb-NO" b="1" dirty="0"/>
              <a:t> i lys av inkludering: </a:t>
            </a:r>
            <a:endParaRPr lang="nb-NO" dirty="0"/>
          </a:p>
          <a:p>
            <a:pPr lvl="0"/>
            <a:r>
              <a:rPr lang="nb-NO" dirty="0"/>
              <a:t>Matematikk blir ofte undervist som et prestasjonsfag.</a:t>
            </a:r>
          </a:p>
          <a:p>
            <a:pPr lvl="0"/>
            <a:r>
              <a:rPr lang="nb-NO" dirty="0"/>
              <a:t>Mange lærere og foreldre forteller barna at de har eller ikke har evner for matematikk.</a:t>
            </a:r>
          </a:p>
          <a:p>
            <a:pPr lvl="0"/>
            <a:r>
              <a:rPr lang="nb-NO" dirty="0"/>
              <a:t>Matematikk handler om kreativitet og utforskning.</a:t>
            </a:r>
          </a:p>
          <a:p>
            <a:pPr lvl="0"/>
            <a:r>
              <a:rPr lang="nb-NO" dirty="0"/>
              <a:t>Matematikk blir undervist som en rekke prosedyrer og beregninger.</a:t>
            </a:r>
          </a:p>
          <a:p>
            <a:pPr lvl="0"/>
            <a:r>
              <a:rPr lang="nb-NO" dirty="0"/>
              <a:t>Matematikkundervisning er preget av fart og riktige svar.</a:t>
            </a:r>
          </a:p>
          <a:p>
            <a:pPr lvl="0"/>
            <a:r>
              <a:rPr lang="nb-NO" dirty="0"/>
              <a:t>I matematikkfaget er det best å sitte stille og løse oppgaver.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024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E6D044D-726A-4136-8572-D488FC84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Eksempel på Forms og </a:t>
            </a:r>
            <a:r>
              <a:rPr lang="nb-NO" dirty="0" err="1"/>
              <a:t>Mentimeter</a:t>
            </a:r>
            <a:br>
              <a:rPr lang="nb-NO" dirty="0"/>
            </a:b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50D7F64-FE31-4387-B600-685DFE28C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Forms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C0B2966-F83E-4EE5-87BD-B7213EB03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err="1"/>
              <a:t>Mentimeter</a:t>
            </a:r>
            <a:endParaRPr lang="nb-NO" dirty="0"/>
          </a:p>
        </p:txBody>
      </p:sp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9DC83684-2B53-4B80-8AFB-C143A254CE8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3231502"/>
            <a:ext cx="4041775" cy="2392070"/>
          </a:xfrm>
          <a:prstGeom prst="rect">
            <a:avLst/>
          </a:prstGeom>
        </p:spPr>
      </p:pic>
      <p:grpSp>
        <p:nvGrpSpPr>
          <p:cNvPr id="39" name="Gruppe 38">
            <a:extLst>
              <a:ext uri="{FF2B5EF4-FFF2-40B4-BE49-F238E27FC236}">
                <a16:creationId xmlns:a16="http://schemas.microsoft.com/office/drawing/2014/main" id="{F4E8D06C-8B0D-4E5A-832A-4E666F22A16F}"/>
              </a:ext>
            </a:extLst>
          </p:cNvPr>
          <p:cNvGrpSpPr/>
          <p:nvPr/>
        </p:nvGrpSpPr>
        <p:grpSpPr>
          <a:xfrm>
            <a:off x="7569355" y="3107810"/>
            <a:ext cx="749479" cy="327600"/>
            <a:chOff x="7569355" y="3107810"/>
            <a:chExt cx="749479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D9F0367B-AF26-43BD-AC83-68AA724DD1EB}"/>
                    </a:ext>
                  </a:extLst>
                </p14:cNvPr>
                <p14:cNvContentPartPr/>
                <p14:nvPr/>
              </p14:nvContentPartPr>
              <p14:xfrm>
                <a:off x="7694954" y="3208970"/>
                <a:ext cx="431280" cy="64080"/>
              </p14:xfrm>
            </p:contentPart>
          </mc:Choice>
          <mc:Fallback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D9F0367B-AF26-43BD-AC83-68AA724DD1E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32314" y="3146330"/>
                  <a:ext cx="556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F698488A-6987-47BE-BC39-117DDC14799F}"/>
                    </a:ext>
                  </a:extLst>
                </p14:cNvPr>
                <p14:cNvContentPartPr/>
                <p14:nvPr/>
              </p14:nvContentPartPr>
              <p14:xfrm>
                <a:off x="7665794" y="3235970"/>
                <a:ext cx="386280" cy="144720"/>
              </p14:xfrm>
            </p:contentPart>
          </mc:Choice>
          <mc:Fallback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F698488A-6987-47BE-BC39-117DDC14799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03154" y="3173330"/>
                  <a:ext cx="511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0" name="Håndskrift 19">
                  <a:extLst>
                    <a:ext uri="{FF2B5EF4-FFF2-40B4-BE49-F238E27FC236}">
                      <a16:creationId xmlns:a16="http://schemas.microsoft.com/office/drawing/2014/main" id="{33C11406-E262-4A48-B04C-F23F6E4802A4}"/>
                    </a:ext>
                  </a:extLst>
                </p14:cNvPr>
                <p14:cNvContentPartPr/>
                <p14:nvPr/>
              </p14:nvContentPartPr>
              <p14:xfrm>
                <a:off x="7905194" y="3242090"/>
                <a:ext cx="268560" cy="42480"/>
              </p14:xfrm>
            </p:contentPart>
          </mc:Choice>
          <mc:Fallback>
            <p:pic>
              <p:nvPicPr>
                <p:cNvPr id="20" name="Håndskrift 19">
                  <a:extLst>
                    <a:ext uri="{FF2B5EF4-FFF2-40B4-BE49-F238E27FC236}">
                      <a16:creationId xmlns:a16="http://schemas.microsoft.com/office/drawing/2014/main" id="{33C11406-E262-4A48-B04C-F23F6E4802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42194" y="3179090"/>
                  <a:ext cx="394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1" name="Håndskrift 20">
                  <a:extLst>
                    <a:ext uri="{FF2B5EF4-FFF2-40B4-BE49-F238E27FC236}">
                      <a16:creationId xmlns:a16="http://schemas.microsoft.com/office/drawing/2014/main" id="{C5E466BE-F29A-4D5B-B1FD-1E800CFB154B}"/>
                    </a:ext>
                  </a:extLst>
                </p14:cNvPr>
                <p14:cNvContentPartPr/>
                <p14:nvPr/>
              </p14:nvContentPartPr>
              <p14:xfrm>
                <a:off x="7613594" y="3223730"/>
                <a:ext cx="90000" cy="154080"/>
              </p14:xfrm>
            </p:contentPart>
          </mc:Choice>
          <mc:Fallback>
            <p:pic>
              <p:nvPicPr>
                <p:cNvPr id="21" name="Håndskrift 20">
                  <a:extLst>
                    <a:ext uri="{FF2B5EF4-FFF2-40B4-BE49-F238E27FC236}">
                      <a16:creationId xmlns:a16="http://schemas.microsoft.com/office/drawing/2014/main" id="{C5E466BE-F29A-4D5B-B1FD-1E800CFB15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0954" y="3160730"/>
                  <a:ext cx="2156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57751C9B-F708-472C-B571-56A598996E9A}"/>
                    </a:ext>
                  </a:extLst>
                </p14:cNvPr>
                <p14:cNvContentPartPr/>
                <p14:nvPr/>
              </p14:nvContentPartPr>
              <p14:xfrm>
                <a:off x="7655354" y="3266930"/>
                <a:ext cx="180720" cy="168480"/>
              </p14:xfrm>
            </p:contentPart>
          </mc:Choice>
          <mc:Fallback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57751C9B-F708-472C-B571-56A598996E9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92354" y="3204290"/>
                  <a:ext cx="3063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2709FEA4-D570-428E-9A0B-21D5B7B3A630}"/>
                    </a:ext>
                  </a:extLst>
                </p14:cNvPr>
                <p14:cNvContentPartPr/>
                <p14:nvPr/>
              </p14:nvContentPartPr>
              <p14:xfrm>
                <a:off x="7756514" y="3144530"/>
                <a:ext cx="562320" cy="73440"/>
              </p14:xfrm>
            </p:contentPart>
          </mc:Choice>
          <mc:Fallback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2709FEA4-D570-428E-9A0B-21D5B7B3A6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93874" y="3081530"/>
                  <a:ext cx="687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31EF65E8-EEDC-40B2-B8C6-C060F6F17586}"/>
                    </a:ext>
                  </a:extLst>
                </p14:cNvPr>
                <p14:cNvContentPartPr/>
                <p14:nvPr/>
              </p14:nvContentPartPr>
              <p14:xfrm>
                <a:off x="7841114" y="3128330"/>
                <a:ext cx="429840" cy="97560"/>
              </p14:xfrm>
            </p:contentPart>
          </mc:Choice>
          <mc:Fallback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31EF65E8-EEDC-40B2-B8C6-C060F6F1758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78114" y="3065690"/>
                  <a:ext cx="555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5EB4EE7C-7D74-4AF5-9B92-DB442EC0881C}"/>
                    </a:ext>
                  </a:extLst>
                </p14:cNvPr>
                <p14:cNvContentPartPr/>
                <p14:nvPr/>
              </p14:nvContentPartPr>
              <p14:xfrm>
                <a:off x="7697474" y="3226250"/>
                <a:ext cx="509760" cy="103680"/>
              </p14:xfrm>
            </p:contentPart>
          </mc:Choice>
          <mc:Fallback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5EB4EE7C-7D74-4AF5-9B92-DB442EC088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34834" y="3163250"/>
                  <a:ext cx="635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E15CA5A0-AF24-44FC-9708-33336E794BED}"/>
                    </a:ext>
                  </a:extLst>
                </p14:cNvPr>
                <p14:cNvContentPartPr/>
                <p14:nvPr/>
              </p14:nvContentPartPr>
              <p14:xfrm>
                <a:off x="7706114" y="3107810"/>
                <a:ext cx="556560" cy="98640"/>
              </p14:xfrm>
            </p:contentPart>
          </mc:Choice>
          <mc:Fallback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E15CA5A0-AF24-44FC-9708-33336E794B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43474" y="3045170"/>
                  <a:ext cx="682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3" name="Håndskrift 32">
                  <a:extLst>
                    <a:ext uri="{FF2B5EF4-FFF2-40B4-BE49-F238E27FC236}">
                      <a16:creationId xmlns:a16="http://schemas.microsoft.com/office/drawing/2014/main" id="{908876D4-F483-486B-8862-534D99D418AD}"/>
                    </a:ext>
                  </a:extLst>
                </p14:cNvPr>
                <p14:cNvContentPartPr/>
                <p14:nvPr/>
              </p14:nvContentPartPr>
              <p14:xfrm>
                <a:off x="7849075" y="3228767"/>
                <a:ext cx="241920" cy="27720"/>
              </p14:xfrm>
            </p:contentPart>
          </mc:Choice>
          <mc:Fallback>
            <p:pic>
              <p:nvPicPr>
                <p:cNvPr id="33" name="Håndskrift 32">
                  <a:extLst>
                    <a:ext uri="{FF2B5EF4-FFF2-40B4-BE49-F238E27FC236}">
                      <a16:creationId xmlns:a16="http://schemas.microsoft.com/office/drawing/2014/main" id="{908876D4-F483-486B-8862-534D99D418A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86435" y="3165767"/>
                  <a:ext cx="367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4" name="Håndskrift 33">
                  <a:extLst>
                    <a:ext uri="{FF2B5EF4-FFF2-40B4-BE49-F238E27FC236}">
                      <a16:creationId xmlns:a16="http://schemas.microsoft.com/office/drawing/2014/main" id="{F63B464C-DD27-44B0-9D2A-8DA3A2A353D6}"/>
                    </a:ext>
                  </a:extLst>
                </p14:cNvPr>
                <p14:cNvContentPartPr/>
                <p14:nvPr/>
              </p14:nvContentPartPr>
              <p14:xfrm>
                <a:off x="7746475" y="3269447"/>
                <a:ext cx="303480" cy="51120"/>
              </p14:xfrm>
            </p:contentPart>
          </mc:Choice>
          <mc:Fallback>
            <p:pic>
              <p:nvPicPr>
                <p:cNvPr id="34" name="Håndskrift 33">
                  <a:extLst>
                    <a:ext uri="{FF2B5EF4-FFF2-40B4-BE49-F238E27FC236}">
                      <a16:creationId xmlns:a16="http://schemas.microsoft.com/office/drawing/2014/main" id="{F63B464C-DD27-44B0-9D2A-8DA3A2A353D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83835" y="3206807"/>
                  <a:ext cx="429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6" name="Håndskrift 35">
                  <a:extLst>
                    <a:ext uri="{FF2B5EF4-FFF2-40B4-BE49-F238E27FC236}">
                      <a16:creationId xmlns:a16="http://schemas.microsoft.com/office/drawing/2014/main" id="{AA54E34D-6B37-4810-A0F0-E54F6B00EA3E}"/>
                    </a:ext>
                  </a:extLst>
                </p14:cNvPr>
                <p14:cNvContentPartPr/>
                <p14:nvPr/>
              </p14:nvContentPartPr>
              <p14:xfrm>
                <a:off x="7628035" y="3225527"/>
                <a:ext cx="12960" cy="133920"/>
              </p14:xfrm>
            </p:contentPart>
          </mc:Choice>
          <mc:Fallback>
            <p:pic>
              <p:nvPicPr>
                <p:cNvPr id="36" name="Håndskrift 35">
                  <a:extLst>
                    <a:ext uri="{FF2B5EF4-FFF2-40B4-BE49-F238E27FC236}">
                      <a16:creationId xmlns:a16="http://schemas.microsoft.com/office/drawing/2014/main" id="{AA54E34D-6B37-4810-A0F0-E54F6B00EA3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65395" y="3162527"/>
                  <a:ext cx="138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7" name="Håndskrift 36">
                  <a:extLst>
                    <a:ext uri="{FF2B5EF4-FFF2-40B4-BE49-F238E27FC236}">
                      <a16:creationId xmlns:a16="http://schemas.microsoft.com/office/drawing/2014/main" id="{8B270484-2CD8-4F62-930B-C08AAE217722}"/>
                    </a:ext>
                  </a:extLst>
                </p14:cNvPr>
                <p14:cNvContentPartPr/>
                <p14:nvPr/>
              </p14:nvContentPartPr>
              <p14:xfrm>
                <a:off x="7569355" y="3204287"/>
                <a:ext cx="43200" cy="92880"/>
              </p14:xfrm>
            </p:contentPart>
          </mc:Choice>
          <mc:Fallback>
            <p:pic>
              <p:nvPicPr>
                <p:cNvPr id="37" name="Håndskrift 36">
                  <a:extLst>
                    <a:ext uri="{FF2B5EF4-FFF2-40B4-BE49-F238E27FC236}">
                      <a16:creationId xmlns:a16="http://schemas.microsoft.com/office/drawing/2014/main" id="{8B270484-2CD8-4F62-930B-C08AAE21772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06355" y="3141647"/>
                  <a:ext cx="1688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83FA92FE-815C-4897-B3FF-0CBDAE564B10}"/>
                    </a:ext>
                  </a:extLst>
                </p14:cNvPr>
                <p14:cNvContentPartPr/>
                <p14:nvPr/>
              </p14:nvContentPartPr>
              <p14:xfrm>
                <a:off x="7579795" y="3265487"/>
                <a:ext cx="38160" cy="98280"/>
              </p14:xfrm>
            </p:contentPart>
          </mc:Choice>
          <mc:Fallback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83FA92FE-815C-4897-B3FF-0CBDAE564B1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16795" y="3202847"/>
                  <a:ext cx="16380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4" name="Håndskrift 43">
                <a:extLst>
                  <a:ext uri="{FF2B5EF4-FFF2-40B4-BE49-F238E27FC236}">
                    <a16:creationId xmlns:a16="http://schemas.microsoft.com/office/drawing/2014/main" id="{5FE767D2-F502-4CC2-BC02-9DC0C1EF67E7}"/>
                  </a:ext>
                </a:extLst>
              </p14:cNvPr>
              <p14:cNvContentPartPr/>
              <p14:nvPr/>
            </p14:nvContentPartPr>
            <p14:xfrm>
              <a:off x="2128552" y="4447748"/>
              <a:ext cx="360" cy="360"/>
            </p14:xfrm>
          </p:contentPart>
        </mc:Choice>
        <mc:Fallback>
          <p:pic>
            <p:nvPicPr>
              <p:cNvPr id="44" name="Håndskrift 43">
                <a:extLst>
                  <a:ext uri="{FF2B5EF4-FFF2-40B4-BE49-F238E27FC236}">
                    <a16:creationId xmlns:a16="http://schemas.microsoft.com/office/drawing/2014/main" id="{5FE767D2-F502-4CC2-BC02-9DC0C1EF67E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65552" y="4384748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60" name="Plassholder for innhold 59">
            <a:extLst>
              <a:ext uri="{FF2B5EF4-FFF2-40B4-BE49-F238E27FC236}">
                <a16:creationId xmlns:a16="http://schemas.microsoft.com/office/drawing/2014/main" id="{66DB9996-D319-45D7-87FE-A42F8F5213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3"/>
          <a:stretch>
            <a:fillRect/>
          </a:stretch>
        </p:blipFill>
        <p:spPr>
          <a:xfrm>
            <a:off x="457200" y="3025602"/>
            <a:ext cx="4040188" cy="2803871"/>
          </a:xfrm>
          <a:prstGeom prst="rect">
            <a:avLst/>
          </a:prstGeom>
        </p:spPr>
      </p:pic>
      <p:sp>
        <p:nvSpPr>
          <p:cNvPr id="61" name="TekstSylinder 60">
            <a:extLst>
              <a:ext uri="{FF2B5EF4-FFF2-40B4-BE49-F238E27FC236}">
                <a16:creationId xmlns:a16="http://schemas.microsoft.com/office/drawing/2014/main" id="{F63CC41C-2811-4B79-9BD2-E042032287C2}"/>
              </a:ext>
            </a:extLst>
          </p:cNvPr>
          <p:cNvSpPr txBox="1"/>
          <p:nvPr/>
        </p:nvSpPr>
        <p:spPr>
          <a:xfrm>
            <a:off x="5143500" y="135521"/>
            <a:ext cx="376237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Det er mulig å legge påstandene inn i Forms eller menti.com. </a:t>
            </a:r>
          </a:p>
        </p:txBody>
      </p:sp>
    </p:spTree>
    <p:extLst>
      <p:ext uri="{BB962C8B-B14F-4D97-AF65-F5344CB8AC3E}">
        <p14:creationId xmlns:p14="http://schemas.microsoft.com/office/powerpoint/2010/main" val="413313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56753"/>
            <a:ext cx="8229600" cy="927310"/>
          </a:xfrm>
        </p:spPr>
        <p:txBody>
          <a:bodyPr>
            <a:normAutofit/>
          </a:bodyPr>
          <a:lstStyle/>
          <a:p>
            <a:r>
              <a:rPr lang="nb-NO" dirty="0"/>
              <a:t>Individuelt </a:t>
            </a:r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9725696-AC4D-4E51-8FD2-82886A5D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4063"/>
            <a:ext cx="8229600" cy="48348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b="1" dirty="0">
                <a:latin typeface="Woodford Bourne"/>
              </a:rPr>
              <a:t>Se film </a:t>
            </a:r>
            <a:endParaRPr lang="nb-NO" dirty="0"/>
          </a:p>
          <a:p>
            <a:r>
              <a:rPr lang="nb-NO" dirty="0">
                <a:latin typeface="Woodford Bourne"/>
              </a:rPr>
              <a:t>Se filmen </a:t>
            </a:r>
            <a:r>
              <a:rPr lang="nb-NO" i="1" dirty="0" err="1">
                <a:latin typeface="Woodford Bourne"/>
              </a:rPr>
              <a:t>Solving</a:t>
            </a:r>
            <a:r>
              <a:rPr lang="nb-NO" i="1" dirty="0">
                <a:latin typeface="Woodford Bourne"/>
              </a:rPr>
              <a:t> </a:t>
            </a:r>
            <a:r>
              <a:rPr lang="nb-NO" i="1" dirty="0" err="1">
                <a:latin typeface="Woodford Bourne"/>
              </a:rPr>
              <a:t>the</a:t>
            </a:r>
            <a:r>
              <a:rPr lang="nb-NO" i="1" dirty="0">
                <a:latin typeface="Woodford Bourne"/>
              </a:rPr>
              <a:t> Math Problem</a:t>
            </a:r>
            <a:endParaRPr lang="nb-NO" sz="1800" dirty="0">
              <a:latin typeface="Woodford Bourne"/>
            </a:endParaRPr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 </a:t>
            </a:r>
            <a:r>
              <a:rPr lang="nb-NO" sz="1800" u="sng" dirty="0">
                <a:latin typeface="Woodford Bourne"/>
                <a:hlinkClick r:id="rId3"/>
              </a:rPr>
              <a:t>https://www.youcubed.org/resources/solving-math-problem/</a:t>
            </a:r>
            <a:endParaRPr lang="nb-NO" sz="1800"/>
          </a:p>
          <a:p>
            <a:r>
              <a:rPr lang="nb-NO" dirty="0">
                <a:latin typeface="Woodford Bourne"/>
              </a:rPr>
              <a:t>Filmen handler om en særskilt tilrettelegging for elever som presterer lavt i matematikk.</a:t>
            </a:r>
            <a:endParaRPr lang="nb-NO" u="sng" dirty="0">
              <a:latin typeface="Woodford Bourne"/>
            </a:endParaRP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>
                <a:latin typeface="Woodford Bourne"/>
              </a:rPr>
              <a:t>Noter tanker du gjør deg:</a:t>
            </a:r>
            <a:endParaRPr lang="nb-NO" dirty="0"/>
          </a:p>
          <a:p>
            <a:r>
              <a:rPr lang="nb-NO" dirty="0">
                <a:latin typeface="Woodford Bourne"/>
              </a:rPr>
              <a:t>På hvilke måter handler de 6 påstandene og filmen om inkludering og utvikling av sosiale og emosjonelle kompetanser?</a:t>
            </a:r>
          </a:p>
          <a:p>
            <a:r>
              <a:rPr lang="nb-NO" dirty="0">
                <a:latin typeface="Woodford Bourne"/>
              </a:rPr>
              <a:t>Skriv ned to ting du ble inspirert til å gjøre med dine elever.</a:t>
            </a:r>
          </a:p>
        </p:txBody>
      </p:sp>
    </p:spTree>
    <p:extLst>
      <p:ext uri="{BB962C8B-B14F-4D97-AF65-F5344CB8AC3E}">
        <p14:creationId xmlns:p14="http://schemas.microsoft.com/office/powerpoint/2010/main" val="352724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72629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B – Samarbeid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60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4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for denne økta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147962"/>
              </p:ext>
            </p:extLst>
          </p:nvPr>
        </p:nvGraphicFramePr>
        <p:xfrm>
          <a:off x="628650" y="2001838"/>
          <a:ext cx="8058150" cy="229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99297286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86520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Aktivitet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Anbefalt</a:t>
                      </a:r>
                      <a:r>
                        <a:rPr lang="nb-NO" sz="1800" baseline="0" dirty="0">
                          <a:solidFill>
                            <a:schemeClr val="tx1"/>
                          </a:solidFill>
                        </a:rPr>
                        <a:t> tidsbruk</a:t>
                      </a:r>
                      <a:endParaRPr lang="nb-NO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1856962"/>
                  </a:ext>
                </a:extLst>
              </a:tr>
              <a:tr h="561022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Deling av forarbeidet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10 minutter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52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Inspirasjon fra samarbeidsavtalen til en klasse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20 minutter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827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Planlegge undervisning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30 minutter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6018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tx1"/>
                          </a:solidFill>
                        </a:rPr>
                        <a:t>Hele økta</a:t>
                      </a:r>
                      <a:endParaRPr lang="nb-NO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baseline="0" dirty="0">
                          <a:solidFill>
                            <a:schemeClr val="tx1"/>
                          </a:solidFill>
                        </a:rPr>
                        <a:t>60 minutter</a:t>
                      </a:r>
                      <a:endParaRPr lang="nb-NO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2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78066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Entro sitt">
      <a:dk1>
        <a:sysClr val="windowText" lastClr="000000"/>
      </a:dk1>
      <a:lt1>
        <a:sysClr val="window" lastClr="FFFFFF"/>
      </a:lt1>
      <a:dk2>
        <a:srgbClr val="73AB48"/>
      </a:dk2>
      <a:lt2>
        <a:srgbClr val="EEECE1"/>
      </a:lt2>
      <a:accent1>
        <a:srgbClr val="8D8F8C"/>
      </a:accent1>
      <a:accent2>
        <a:srgbClr val="C0504D"/>
      </a:accent2>
      <a:accent3>
        <a:srgbClr val="FAF8F7"/>
      </a:accent3>
      <a:accent4>
        <a:srgbClr val="CBCCC6"/>
      </a:accent4>
      <a:accent5>
        <a:srgbClr val="4BACC6"/>
      </a:accent5>
      <a:accent6>
        <a:srgbClr val="F79646"/>
      </a:accent6>
      <a:hlink>
        <a:srgbClr val="447B53"/>
      </a:hlink>
      <a:folHlink>
        <a:srgbClr val="5669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</Template>
  <TotalTime>0</TotalTime>
  <Words>1059</Words>
  <Application>Microsoft Office PowerPoint</Application>
  <PresentationFormat>Skjermfremvisning (4:3)</PresentationFormat>
  <Paragraphs>145</Paragraphs>
  <Slides>23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Calibri</vt:lpstr>
      <vt:lpstr>Corbel</vt:lpstr>
      <vt:lpstr>Woodford Bourne</vt:lpstr>
      <vt:lpstr>Standardtema</vt:lpstr>
      <vt:lpstr>Modul 3 – La deg inspirere til å inkludere</vt:lpstr>
      <vt:lpstr>Mål</vt:lpstr>
      <vt:lpstr>Tidsplan for modulen</vt:lpstr>
      <vt:lpstr>A – Forarbeid 30 minutter </vt:lpstr>
      <vt:lpstr> Individuelt arbeid</vt:lpstr>
      <vt:lpstr>Eksempel på Forms og Mentimeter </vt:lpstr>
      <vt:lpstr>Individuelt </vt:lpstr>
      <vt:lpstr>B – Samarbeid 60 minutter </vt:lpstr>
      <vt:lpstr>Tidsplan for denne økta</vt:lpstr>
      <vt:lpstr>Deling av forarbeidet </vt:lpstr>
      <vt:lpstr>Inspirasjon fra samarbeidsavtalen  til en klasse </vt:lpstr>
      <vt:lpstr> Planlegge undervisning </vt:lpstr>
      <vt:lpstr>C – Utprøving  45 minutter </vt:lpstr>
      <vt:lpstr>Utprøving</vt:lpstr>
      <vt:lpstr> D – Etterarbeid 70 minutter  </vt:lpstr>
      <vt:lpstr>Tidsplan for denne økta</vt:lpstr>
      <vt:lpstr>Erfaringsdeling i grupper</vt:lpstr>
      <vt:lpstr>Plenum</vt:lpstr>
      <vt:lpstr>Videreføring av arbeidet</vt:lpstr>
      <vt:lpstr>  Muligheter for videreføring av arbeidet  </vt:lpstr>
      <vt:lpstr>  Til inspirasjon  </vt:lpstr>
      <vt:lpstr>Anbefalinger til videre arbeid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ness</dc:creator>
  <cp:lastModifiedBy>Olaug Ellen Lona Svingen</cp:lastModifiedBy>
  <cp:revision>336</cp:revision>
  <dcterms:created xsi:type="dcterms:W3CDTF">2017-11-27T08:38:29Z</dcterms:created>
  <dcterms:modified xsi:type="dcterms:W3CDTF">2021-02-19T12:55:14Z</dcterms:modified>
</cp:coreProperties>
</file>