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2" r:id="rId2"/>
    <p:sldId id="298" r:id="rId3"/>
    <p:sldId id="314" r:id="rId4"/>
    <p:sldId id="268" r:id="rId5"/>
    <p:sldId id="313" r:id="rId6"/>
    <p:sldId id="29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295" r:id="rId16"/>
    <p:sldId id="302" r:id="rId17"/>
    <p:sldId id="296" r:id="rId18"/>
    <p:sldId id="263" r:id="rId19"/>
    <p:sldId id="324" r:id="rId20"/>
    <p:sldId id="291" r:id="rId21"/>
    <p:sldId id="326" r:id="rId22"/>
    <p:sldId id="257" r:id="rId2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CBBFB-4C0E-46D7-A17E-355B77685CA8}" v="541" dt="2020-06-10T12:25:47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1497" autoAdjust="0"/>
  </p:normalViewPr>
  <p:slideViewPr>
    <p:cSldViewPr snapToGrid="0" snapToObjects="1">
      <p:cViewPr varScale="1">
        <p:scale>
          <a:sx n="103" d="100"/>
          <a:sy n="103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clId="Web-{71DCBBFB-4C0E-46D7-A17E-355B77685CA8}"/>
    <pc:docChg chg="delSld modSld">
      <pc:chgData name="Svein Anders Heggem" userId="" providerId="" clId="Web-{71DCBBFB-4C0E-46D7-A17E-355B77685CA8}" dt="2020-06-10T12:25:47.959" v="535" actId="20577"/>
      <pc:docMkLst>
        <pc:docMk/>
      </pc:docMkLst>
      <pc:sldChg chg="modSp">
        <pc:chgData name="Svein Anders Heggem" userId="" providerId="" clId="Web-{71DCBBFB-4C0E-46D7-A17E-355B77685CA8}" dt="2020-06-10T12:23:06.489" v="467" actId="14100"/>
        <pc:sldMkLst>
          <pc:docMk/>
          <pc:sldMk cId="519356057" sldId="263"/>
        </pc:sldMkLst>
        <pc:spChg chg="mod">
          <ac:chgData name="Svein Anders Heggem" userId="" providerId="" clId="Web-{71DCBBFB-4C0E-46D7-A17E-355B77685CA8}" dt="2020-06-10T12:23:02.036" v="466" actId="14100"/>
          <ac:spMkLst>
            <pc:docMk/>
            <pc:sldMk cId="519356057" sldId="263"/>
            <ac:spMk id="2" creationId="{00000000-0000-0000-0000-000000000000}"/>
          </ac:spMkLst>
        </pc:spChg>
        <pc:spChg chg="mod">
          <ac:chgData name="Svein Anders Heggem" userId="" providerId="" clId="Web-{71DCBBFB-4C0E-46D7-A17E-355B77685CA8}" dt="2020-06-10T12:23:06.489" v="467" actId="14100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71DCBBFB-4C0E-46D7-A17E-355B77685CA8}" dt="2020-06-10T12:22:30.395" v="462" actId="20577"/>
        <pc:sldMkLst>
          <pc:docMk/>
          <pc:sldMk cId="2206178013" sldId="302"/>
        </pc:sldMkLst>
        <pc:spChg chg="mod">
          <ac:chgData name="Svein Anders Heggem" userId="" providerId="" clId="Web-{71DCBBFB-4C0E-46D7-A17E-355B77685CA8}" dt="2020-06-10T12:22:06.582" v="456" actId="14100"/>
          <ac:spMkLst>
            <pc:docMk/>
            <pc:sldMk cId="2206178013" sldId="302"/>
            <ac:spMk id="2" creationId="{00000000-0000-0000-0000-000000000000}"/>
          </ac:spMkLst>
        </pc:spChg>
        <pc:spChg chg="mod">
          <ac:chgData name="Svein Anders Heggem" userId="" providerId="" clId="Web-{71DCBBFB-4C0E-46D7-A17E-355B77685CA8}" dt="2020-06-10T12:22:30.395" v="462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71DCBBFB-4C0E-46D7-A17E-355B77685CA8}" dt="2020-06-10T12:01:35.715" v="122" actId="20577"/>
        <pc:sldMkLst>
          <pc:docMk/>
          <pc:sldMk cId="386200014" sldId="313"/>
        </pc:sldMkLst>
        <pc:spChg chg="mod">
          <ac:chgData name="Svein Anders Heggem" userId="" providerId="" clId="Web-{71DCBBFB-4C0E-46D7-A17E-355B77685CA8}" dt="2020-06-10T12:01:35.715" v="122" actId="20577"/>
          <ac:spMkLst>
            <pc:docMk/>
            <pc:sldMk cId="386200014" sldId="313"/>
            <ac:spMk id="2" creationId="{00000000-0000-0000-0000-000000000000}"/>
          </ac:spMkLst>
        </pc:spChg>
        <pc:spChg chg="mod">
          <ac:chgData name="Svein Anders Heggem" userId="" providerId="" clId="Web-{71DCBBFB-4C0E-46D7-A17E-355B77685CA8}" dt="2020-06-10T12:00:48.215" v="116" actId="20577"/>
          <ac:spMkLst>
            <pc:docMk/>
            <pc:sldMk cId="386200014" sldId="313"/>
            <ac:spMk id="3" creationId="{00000000-0000-0000-0000-000000000000}"/>
          </ac:spMkLst>
        </pc:spChg>
      </pc:sldChg>
      <pc:sldChg chg="modSp">
        <pc:chgData name="Svein Anders Heggem" userId="" providerId="" clId="Web-{71DCBBFB-4C0E-46D7-A17E-355B77685CA8}" dt="2020-06-10T12:01:59.653" v="140"/>
        <pc:sldMkLst>
          <pc:docMk/>
          <pc:sldMk cId="1939681625" sldId="315"/>
        </pc:sldMkLst>
        <pc:graphicFrameChg chg="mod modGraphic">
          <ac:chgData name="Svein Anders Heggem" userId="" providerId="" clId="Web-{71DCBBFB-4C0E-46D7-A17E-355B77685CA8}" dt="2020-06-10T12:01:59.653" v="140"/>
          <ac:graphicFrameMkLst>
            <pc:docMk/>
            <pc:sldMk cId="1939681625" sldId="315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71DCBBFB-4C0E-46D7-A17E-355B77685CA8}" dt="2020-06-10T12:06:49.123" v="177" actId="20577"/>
        <pc:sldMkLst>
          <pc:docMk/>
          <pc:sldMk cId="519524784" sldId="317"/>
        </pc:sldMkLst>
        <pc:spChg chg="mod">
          <ac:chgData name="Svein Anders Heggem" userId="" providerId="" clId="Web-{71DCBBFB-4C0E-46D7-A17E-355B77685CA8}" dt="2020-06-10T12:06:49.123" v="177" actId="20577"/>
          <ac:spMkLst>
            <pc:docMk/>
            <pc:sldMk cId="519524784" sldId="317"/>
            <ac:spMk id="3" creationId="{00000000-0000-0000-0000-000000000000}"/>
          </ac:spMkLst>
        </pc:spChg>
      </pc:sldChg>
      <pc:sldChg chg="modSp">
        <pc:chgData name="Svein Anders Heggem" userId="" providerId="" clId="Web-{71DCBBFB-4C0E-46D7-A17E-355B77685CA8}" dt="2020-06-10T12:08:42.221" v="195" actId="14100"/>
        <pc:sldMkLst>
          <pc:docMk/>
          <pc:sldMk cId="1710104389" sldId="318"/>
        </pc:sldMkLst>
        <pc:spChg chg="mod">
          <ac:chgData name="Svein Anders Heggem" userId="" providerId="" clId="Web-{71DCBBFB-4C0E-46D7-A17E-355B77685CA8}" dt="2020-06-10T12:08:37.155" v="193" actId="20577"/>
          <ac:spMkLst>
            <pc:docMk/>
            <pc:sldMk cId="1710104389" sldId="318"/>
            <ac:spMk id="3" creationId="{00000000-0000-0000-0000-000000000000}"/>
          </ac:spMkLst>
        </pc:spChg>
        <pc:picChg chg="mod">
          <ac:chgData name="Svein Anders Heggem" userId="" providerId="" clId="Web-{71DCBBFB-4C0E-46D7-A17E-355B77685CA8}" dt="2020-06-10T12:08:42.221" v="195" actId="14100"/>
          <ac:picMkLst>
            <pc:docMk/>
            <pc:sldMk cId="1710104389" sldId="318"/>
            <ac:picMk id="4" creationId="{00000000-0000-0000-0000-000000000000}"/>
          </ac:picMkLst>
        </pc:picChg>
      </pc:sldChg>
      <pc:sldChg chg="modSp">
        <pc:chgData name="Svein Anders Heggem" userId="" providerId="" clId="Web-{71DCBBFB-4C0E-46D7-A17E-355B77685CA8}" dt="2020-06-10T12:14:17.595" v="352" actId="20577"/>
        <pc:sldMkLst>
          <pc:docMk/>
          <pc:sldMk cId="2515077966" sldId="320"/>
        </pc:sldMkLst>
        <pc:spChg chg="mod">
          <ac:chgData name="Svein Anders Heggem" userId="" providerId="" clId="Web-{71DCBBFB-4C0E-46D7-A17E-355B77685CA8}" dt="2020-06-10T12:10:37.047" v="228" actId="20577"/>
          <ac:spMkLst>
            <pc:docMk/>
            <pc:sldMk cId="2515077966" sldId="320"/>
            <ac:spMk id="4" creationId="{00000000-0000-0000-0000-000000000000}"/>
          </ac:spMkLst>
        </pc:spChg>
        <pc:spChg chg="mod">
          <ac:chgData name="Svein Anders Heggem" userId="" providerId="" clId="Web-{71DCBBFB-4C0E-46D7-A17E-355B77685CA8}" dt="2020-06-10T12:14:17.595" v="352" actId="20577"/>
          <ac:spMkLst>
            <pc:docMk/>
            <pc:sldMk cId="2515077966" sldId="320"/>
            <ac:spMk id="5" creationId="{00000000-0000-0000-0000-000000000000}"/>
          </ac:spMkLst>
        </pc:spChg>
      </pc:sldChg>
      <pc:sldChg chg="modSp">
        <pc:chgData name="Svein Anders Heggem" userId="" providerId="" clId="Web-{71DCBBFB-4C0E-46D7-A17E-355B77685CA8}" dt="2020-06-10T12:19:50.956" v="433" actId="14100"/>
        <pc:sldMkLst>
          <pc:docMk/>
          <pc:sldMk cId="1565209641" sldId="323"/>
        </pc:sldMkLst>
        <pc:spChg chg="mod">
          <ac:chgData name="Svein Anders Heggem" userId="" providerId="" clId="Web-{71DCBBFB-4C0E-46D7-A17E-355B77685CA8}" dt="2020-06-10T12:19:46.488" v="432" actId="14100"/>
          <ac:spMkLst>
            <pc:docMk/>
            <pc:sldMk cId="1565209641" sldId="323"/>
            <ac:spMk id="4" creationId="{00000000-0000-0000-0000-000000000000}"/>
          </ac:spMkLst>
        </pc:spChg>
        <pc:spChg chg="mod">
          <ac:chgData name="Svein Anders Heggem" userId="" providerId="" clId="Web-{71DCBBFB-4C0E-46D7-A17E-355B77685CA8}" dt="2020-06-10T12:19:50.956" v="433" actId="14100"/>
          <ac:spMkLst>
            <pc:docMk/>
            <pc:sldMk cId="1565209641" sldId="323"/>
            <ac:spMk id="5" creationId="{00000000-0000-0000-0000-000000000000}"/>
          </ac:spMkLst>
        </pc:spChg>
      </pc:sldChg>
      <pc:sldChg chg="modSp">
        <pc:chgData name="Svein Anders Heggem" userId="" providerId="" clId="Web-{71DCBBFB-4C0E-46D7-A17E-355B77685CA8}" dt="2020-06-10T12:25:47.959" v="534" actId="20577"/>
        <pc:sldMkLst>
          <pc:docMk/>
          <pc:sldMk cId="3844877295" sldId="324"/>
        </pc:sldMkLst>
        <pc:spChg chg="mod">
          <ac:chgData name="Svein Anders Heggem" userId="" providerId="" clId="Web-{71DCBBFB-4C0E-46D7-A17E-355B77685CA8}" dt="2020-06-10T12:25:47.959" v="534" actId="20577"/>
          <ac:spMkLst>
            <pc:docMk/>
            <pc:sldMk cId="3844877295" sldId="324"/>
            <ac:spMk id="3" creationId="{00000000-0000-0000-0000-000000000000}"/>
          </ac:spMkLst>
        </pc:spChg>
      </pc:sldChg>
      <pc:sldChg chg="del">
        <pc:chgData name="Svein Anders Heggem" userId="" providerId="" clId="Web-{71DCBBFB-4C0E-46D7-A17E-355B77685CA8}" dt="2020-06-10T12:15:04.517" v="354"/>
        <pc:sldMkLst>
          <pc:docMk/>
          <pc:sldMk cId="634724321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66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63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94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06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01.03.2021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01.03.2021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7126114" cy="759638"/>
          </a:xfrm>
        </p:spPr>
        <p:txBody>
          <a:bodyPr>
            <a:normAutofit/>
          </a:bodyPr>
          <a:lstStyle/>
          <a:p>
            <a:pPr algn="l"/>
            <a:r>
              <a:rPr lang="nb-NO">
                <a:solidFill>
                  <a:schemeClr val="bg1"/>
                </a:solidFill>
              </a:rPr>
              <a:t>Modul 2 </a:t>
            </a:r>
            <a:r>
              <a:rPr lang="nb-NO" dirty="0">
                <a:solidFill>
                  <a:schemeClr val="bg1"/>
                </a:solidFill>
              </a:rPr>
              <a:t>– Observere elevenes strategier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/>
          <a:lstStyle/>
          <a:p>
            <a:pPr algn="l"/>
            <a:r>
              <a:rPr lang="nb-NO" dirty="0"/>
              <a:t>Vurderingsverktøy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33405" y="6374507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2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Oppsummering av forarbeidet fortsetter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altLang="nb-NO" sz="2200" dirty="0"/>
              <a:t>Plenum (15 minutter): </a:t>
            </a:r>
          </a:p>
          <a:p>
            <a:pPr marL="0" indent="0">
              <a:buNone/>
            </a:pPr>
            <a:r>
              <a:rPr lang="nb-NO" sz="2200" dirty="0">
                <a:latin typeface="Woodford Bourne"/>
              </a:rPr>
              <a:t>Hver gruppe presenterer ett eksempel på ulike elevstrategier og hvor de hører hjemme. Diskuter eventuelt ulike oppfatninger dere har.</a:t>
            </a:r>
          </a:p>
          <a:p>
            <a:pPr marL="0" indent="0">
              <a:buNone/>
            </a:pPr>
            <a:endParaRPr lang="nb-NO" sz="2200" dirty="0">
              <a:latin typeface="Woodford Bourne"/>
            </a:endParaRPr>
          </a:p>
          <a:p>
            <a:pPr marL="0" indent="0">
              <a:buNone/>
            </a:pPr>
            <a:r>
              <a:rPr lang="nb-NO" sz="2200" dirty="0">
                <a:latin typeface="Woodford Bourne"/>
              </a:rPr>
              <a:t>Hvilken betydning har det om oppgaven er en talloppgave eller en tekstoppgave?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endParaRPr lang="nb-NO" alt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1900" dirty="0"/>
          </a:p>
          <a:p>
            <a:pPr marL="0" indent="0">
              <a:buNone/>
            </a:pPr>
            <a:endParaRPr lang="nb-NO" sz="2200" dirty="0">
              <a:solidFill>
                <a:srgbClr val="7F7F7F"/>
              </a:solidFill>
            </a:endParaRPr>
          </a:p>
          <a:p>
            <a:endParaRPr lang="nb-NO" sz="1800" dirty="0">
              <a:solidFill>
                <a:srgbClr val="7F7F7F"/>
              </a:solidFill>
            </a:endParaRPr>
          </a:p>
          <a:p>
            <a:pPr lvl="1"/>
            <a:endParaRPr lang="nb-NO" sz="1800" dirty="0">
              <a:solidFill>
                <a:srgbClr val="FF0000"/>
              </a:solidFill>
            </a:endParaRPr>
          </a:p>
          <a:p>
            <a:endParaRPr lang="nb-NO" sz="1800" dirty="0">
              <a:solidFill>
                <a:srgbClr val="FF0000"/>
              </a:solidFill>
            </a:endParaRPr>
          </a:p>
          <a:p>
            <a:endParaRPr lang="nb-NO" altLang="nb-NO" sz="18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23B1D6A-418D-7A4F-BC00-C1BF403132CA}"/>
              </a:ext>
            </a:extLst>
          </p:cNvPr>
          <p:cNvSpPr txBox="1"/>
          <p:nvPr/>
        </p:nvSpPr>
        <p:spPr>
          <a:xfrm>
            <a:off x="4769709" y="4258405"/>
            <a:ext cx="24837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Direkte modellering</a:t>
            </a:r>
          </a:p>
          <a:p>
            <a:r>
              <a:rPr lang="nb-NO" dirty="0"/>
              <a:t>Tellestrategier</a:t>
            </a:r>
          </a:p>
          <a:p>
            <a:r>
              <a:rPr lang="nb-NO" dirty="0"/>
              <a:t>Avledet tallfakta</a:t>
            </a:r>
          </a:p>
          <a:p>
            <a:r>
              <a:rPr lang="nb-NO" dirty="0"/>
              <a:t>Tallfakta</a:t>
            </a:r>
          </a:p>
        </p:txBody>
      </p:sp>
    </p:spTree>
    <p:extLst>
      <p:ext uri="{BB962C8B-B14F-4D97-AF65-F5344CB8AC3E}">
        <p14:creationId xmlns:p14="http://schemas.microsoft.com/office/powerpoint/2010/main" val="171010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Identifisere strategier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0788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Identifisere strategier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2001795"/>
            <a:ext cx="8146800" cy="40170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Se filmene som viser eksempler på elevstrategier. Sett av litt tid (ca. 1 min) mellom hver film slik at hver enkelt får tenke og notere i skjemaet. </a:t>
            </a: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•Bruk skjema </a:t>
            </a:r>
            <a:r>
              <a:rPr lang="nb-NO" i="1" dirty="0">
                <a:latin typeface="Woodford Bourne"/>
              </a:rPr>
              <a:t>Elevstrategier</a:t>
            </a:r>
            <a:r>
              <a:rPr lang="nb-NO" dirty="0">
                <a:latin typeface="Woodford Bourne"/>
              </a:rPr>
              <a:t>, side 1. Skriv hva elevene gjør og hvilke(n) strategi de bruker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Diskuter i gruppene:</a:t>
            </a:r>
          </a:p>
          <a:p>
            <a:r>
              <a:rPr lang="nb-NO" dirty="0">
                <a:latin typeface="Woodford Bourne"/>
              </a:rPr>
              <a:t>Hvilke elever brukte direkte modellering og på hvilken måte?</a:t>
            </a:r>
          </a:p>
          <a:p>
            <a:r>
              <a:rPr lang="nb-NO" dirty="0">
                <a:latin typeface="Woodford Bourne"/>
              </a:rPr>
              <a:t>Hvilke elever brukte tellestrategier og på hvilken måte? </a:t>
            </a:r>
          </a:p>
          <a:p>
            <a:r>
              <a:rPr lang="nb-NO" dirty="0">
                <a:latin typeface="Woodford Bourne"/>
              </a:rPr>
              <a:t>Hvilke elever brukte avledet tallfakta og hvordan?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50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observasjon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7240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556375"/>
          </a:xfrm>
        </p:spPr>
        <p:txBody>
          <a:bodyPr>
            <a:normAutofit fontScale="90000"/>
          </a:bodyPr>
          <a:lstStyle/>
          <a:p>
            <a:r>
              <a:rPr lang="nb-NO" dirty="0"/>
              <a:t>Planlegge observasjon av egne elever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153762"/>
            <a:ext cx="8229600" cy="459389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Sett av 5 minutter til individuell tenketid og skisser eksempler på ulike strategier til regnestykkene. Bruk skjemaet </a:t>
            </a:r>
            <a:r>
              <a:rPr lang="nb-NO" i="1" dirty="0">
                <a:latin typeface="Woodford Bourne"/>
              </a:rPr>
              <a:t>Elevstrategier</a:t>
            </a:r>
            <a:r>
              <a:rPr lang="nb-NO" dirty="0">
                <a:latin typeface="Woodford Bourne"/>
              </a:rPr>
              <a:t>, side 2.</a:t>
            </a: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Bruk deretter maks. 10 minutter på å diskuterer mulige eksempler i grupper på 2 –3 personer.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Planlegg observasjon av egne elever. Diskuter hvordan dere vil presentere oppgavene og hvilke spørsmål dere eventuelt må stille undervegs for å få fatt i elevenes tenking. </a:t>
            </a:r>
            <a:endParaRPr lang="nb-NO" dirty="0"/>
          </a:p>
          <a:p>
            <a:pPr marL="0" indent="0">
              <a:buNone/>
            </a:pPr>
            <a:r>
              <a:rPr lang="nb-NO" i="1" dirty="0">
                <a:latin typeface="Woodford Bourne"/>
              </a:rPr>
              <a:t>Elevstrategier</a:t>
            </a:r>
            <a:r>
              <a:rPr lang="nb-NO" dirty="0">
                <a:latin typeface="Woodford Bourne"/>
              </a:rPr>
              <a:t> og </a:t>
            </a:r>
            <a:r>
              <a:rPr lang="nb-NO" i="1" dirty="0">
                <a:latin typeface="Woodford Bourne"/>
              </a:rPr>
              <a:t>Observasjonsskjema</a:t>
            </a:r>
            <a:r>
              <a:rPr lang="nb-NO" dirty="0">
                <a:latin typeface="Woodford Bourne"/>
              </a:rPr>
              <a:t> vil være til hjelp under planlegging og gjennomføring.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Velg oppgaver fra skjemaet som dere ønsker å bruke under observasjonen og vurder om elevene skal ha tilgang til konkreter og/eller skrivesaker.</a:t>
            </a:r>
          </a:p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dirty="0"/>
              <a:t>Tenk gjennom og noter hvordan dere tror de ulike elevene (velg 3 – 4 stykker) vil løse oppgavene:</a:t>
            </a:r>
          </a:p>
          <a:p>
            <a:pPr lvl="0"/>
            <a:r>
              <a:rPr lang="nb-NO" sz="2200" dirty="0"/>
              <a:t>Hvilke elever vil bruke direkte modellering og på hvilken måte?</a:t>
            </a:r>
          </a:p>
          <a:p>
            <a:pPr lvl="0"/>
            <a:r>
              <a:rPr lang="nb-NO" sz="2200" dirty="0"/>
              <a:t>Hvilke elever vil bruke tellestrategier og på hvilken måte?</a:t>
            </a:r>
          </a:p>
          <a:p>
            <a:pPr lvl="0"/>
            <a:r>
              <a:rPr lang="nb-NO" sz="2200" dirty="0"/>
              <a:t>Hvilke elever vil bruke avledet tallfakta og på hvilken måte?</a:t>
            </a:r>
          </a:p>
          <a:p>
            <a:pPr marL="0" indent="0">
              <a:buNone/>
            </a:pP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56520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</a:t>
            </a:r>
            <a:r>
              <a:rPr lang="nb-NO" sz="1800" dirty="0" err="1">
                <a:solidFill>
                  <a:schemeClr val="bg1"/>
                </a:solidFill>
              </a:rPr>
              <a:t>ca</a:t>
            </a:r>
            <a:r>
              <a:rPr lang="nb-NO" sz="1800" dirty="0">
                <a:solidFill>
                  <a:schemeClr val="bg1"/>
                </a:solidFill>
              </a:rPr>
              <a:t> 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47810"/>
            <a:ext cx="8229600" cy="728903"/>
          </a:xfrm>
        </p:spPr>
        <p:txBody>
          <a:bodyPr>
            <a:normAutofit/>
          </a:bodyPr>
          <a:lstStyle/>
          <a:p>
            <a:r>
              <a:rPr lang="nb-NO" dirty="0"/>
              <a:t>Utprøving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77177"/>
            <a:ext cx="8229600" cy="4741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Deler av ei </a:t>
            </a:r>
            <a:r>
              <a:rPr lang="nb-NO" dirty="0" err="1">
                <a:latin typeface="Woodford Bourne"/>
              </a:rPr>
              <a:t>undervisningsøkt</a:t>
            </a:r>
            <a:r>
              <a:rPr lang="nb-NO" dirty="0">
                <a:latin typeface="Woodford Bourne"/>
              </a:rPr>
              <a:t>: 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Hver lærer gjennomfører observasjon av elever slik dere planla.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Beskriv strategiene elevene bruker i </a:t>
            </a:r>
            <a:r>
              <a:rPr lang="nb-NO" i="1" dirty="0"/>
              <a:t>Observasjonsskjema.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med notatene til </a:t>
            </a:r>
            <a:r>
              <a:rPr lang="nb-NO" i="1" dirty="0"/>
              <a:t>D – Etterarbeid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6080"/>
            <a:ext cx="8229600" cy="521869"/>
          </a:xfrm>
        </p:spPr>
        <p:txBody>
          <a:bodyPr>
            <a:normAutofit fontScale="90000"/>
          </a:bodyPr>
          <a:lstStyle/>
          <a:p>
            <a:r>
              <a:rPr lang="nb-NO" dirty="0"/>
              <a:t>Erfaringsdeling fra utprøving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67303"/>
            <a:ext cx="8229600" cy="5200122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nb-NO" dirty="0"/>
              <a:t>Gå sammen i gruppene og diskuter erfaringene med observasjonene.</a:t>
            </a:r>
          </a:p>
          <a:p>
            <a:pPr lvl="0"/>
            <a:r>
              <a:rPr lang="nb-NO" dirty="0"/>
              <a:t>Hva fikk dere vite om elevenes strategier gjennom observasjonene?</a:t>
            </a:r>
          </a:p>
          <a:p>
            <a:pPr lvl="0"/>
            <a:r>
              <a:rPr lang="nb-NO" dirty="0"/>
              <a:t>Hvilke spørsmål måtte dere eventuelt stille undervegs for å få fatt i elevenes tenking?</a:t>
            </a:r>
          </a:p>
          <a:p>
            <a:pPr lvl="0"/>
            <a:r>
              <a:rPr lang="nb-NO" dirty="0"/>
              <a:t>Hvordan stemmer resultatene med det dere ellers vet om elevenes strategier i arbeid med de fire regneartene?</a:t>
            </a:r>
          </a:p>
          <a:p>
            <a:pPr>
              <a:lnSpc>
                <a:spcPct val="115000"/>
              </a:lnSpc>
            </a:pPr>
            <a:endParaRPr lang="nb-NO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Observasjon som vurderingsverktøy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>
                <a:latin typeface="Woodford Bourne"/>
              </a:rPr>
              <a:t>Aktuelle punkter til diskusjon i grupper eller plenum: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Woodford Bourne"/>
              </a:rPr>
              <a:t>Drøft verdien av observasjon for å bli kjent med elevens tenkning. </a:t>
            </a:r>
            <a:endParaRPr lang="nb-NO" dirty="0"/>
          </a:p>
          <a:p>
            <a:pPr lvl="0">
              <a:lnSpc>
                <a:spcPct val="120000"/>
              </a:lnSpc>
            </a:pPr>
            <a:r>
              <a:rPr lang="nb-NO" dirty="0"/>
              <a:t>Hvordan kan observasjon av elevenes strategier bli en del av undervegsvurderingen ved deres skole/kommune/PPT?  </a:t>
            </a:r>
          </a:p>
          <a:p>
            <a:pPr lvl="0">
              <a:lnSpc>
                <a:spcPct val="120000"/>
              </a:lnSpc>
            </a:pPr>
            <a:r>
              <a:rPr lang="nb-NO" dirty="0"/>
              <a:t>Hvordan kan observasjon av elevenes strategier i arbeid med tall være relevant med tanke på den ordinære undervisningen?</a:t>
            </a:r>
          </a:p>
          <a:p>
            <a:pPr lvl="0">
              <a:lnSpc>
                <a:spcPct val="120000"/>
              </a:lnSpc>
            </a:pPr>
            <a:r>
              <a:rPr lang="nb-NO" dirty="0"/>
              <a:t>Hva trenger dere av kunnskap og ferdigheter med tanke på denne type observasjon?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Velg en i kollegiet som noterer stikkord. Bli enige om hva dere vil gjøre videre.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487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Målet med modulen er å få kjennskap til og kunne identifisere ulike strategier barn bruker i arbeid med tall.</a:t>
            </a:r>
          </a:p>
          <a:p>
            <a:endParaRPr lang="nb-NO" dirty="0"/>
          </a:p>
          <a:p>
            <a:r>
              <a:rPr lang="nb-NO" dirty="0"/>
              <a:t>I modulen skal dere se noen korte filmsekvenser hvor elever løser oppgaver med de fire regneartene. Dere skal diskutere strategiene elevene bruker og planlegge observasjon av egne elever.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xxx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Anbefalinger til videre 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til videre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Pakke 3 Oppfølging av vurdering, Modul 2 Utvikle elevenes strategier i arbeid med tall</a:t>
            </a:r>
          </a:p>
        </p:txBody>
      </p:sp>
    </p:spTree>
    <p:extLst>
      <p:ext uri="{BB962C8B-B14F-4D97-AF65-F5344CB8AC3E}">
        <p14:creationId xmlns:p14="http://schemas.microsoft.com/office/powerpoint/2010/main" val="397265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modulen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578530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Økt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- Forarbeid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- Samarbeid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 –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 – Etterarbeid 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67773807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Hele modulen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331846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0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Individuelt forarbeid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Løs oppgaven 5 + 9.</a:t>
            </a:r>
          </a:p>
          <a:p>
            <a:r>
              <a:rPr lang="nb-NO" dirty="0"/>
              <a:t>Hvordan tror du elevene dine vil løse oppgaven? Noter 3 - 5 eksempler på ulike strategier du kan forvente.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Les artikkelen </a:t>
            </a:r>
            <a:r>
              <a:rPr lang="nb-NO" i="1" dirty="0">
                <a:latin typeface="Woodford Bourne"/>
              </a:rPr>
              <a:t>Barns utvikling av regnestrategier 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</a:t>
            </a:r>
            <a:r>
              <a:rPr lang="nb-NO" dirty="0">
                <a:latin typeface="Woodford Bourne"/>
              </a:rPr>
              <a:t>.</a:t>
            </a:r>
          </a:p>
          <a:p>
            <a:r>
              <a:rPr lang="nb-NO" dirty="0">
                <a:latin typeface="Woodford Bourne"/>
              </a:rPr>
              <a:t>Marker deler av teksten som du synes er spesielt interessante.  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med artikkelen og notatene til </a:t>
            </a:r>
            <a:r>
              <a:rPr lang="nb-NO" i="1" dirty="0"/>
              <a:t>B – Samarbeid.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0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100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økta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682317"/>
              </p:ext>
            </p:extLst>
          </p:nvPr>
        </p:nvGraphicFramePr>
        <p:xfrm>
          <a:off x="457200" y="20018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Aktivitet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Oppsummering </a:t>
                      </a:r>
                      <a:r>
                        <a:rPr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knyttet til A</a:t>
                      </a: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Forarbeid</a:t>
                      </a:r>
                      <a:endParaRPr kumimoji="0" lang="nb-NO" altLang="nb-NO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Identifiser strategier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331846079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Planlegg observasjon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42325038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Totalt tidsbruk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45927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 A - Forarbeid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566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45545"/>
            <a:ext cx="8229600" cy="927310"/>
          </a:xfrm>
        </p:spPr>
        <p:txBody>
          <a:bodyPr/>
          <a:lstStyle/>
          <a:p>
            <a:r>
              <a:rPr lang="nb-NO" altLang="nb-NO" dirty="0"/>
              <a:t>Oppsummering av forarbeidet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0629"/>
            <a:ext cx="8229600" cy="53518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nb-NO" altLang="nb-NO" sz="2200" dirty="0"/>
              <a:t>Individuelt (5 minutter): </a:t>
            </a:r>
          </a:p>
          <a:p>
            <a:pPr marL="0" indent="0">
              <a:buNone/>
            </a:pPr>
            <a:r>
              <a:rPr lang="nb-NO" altLang="nb-NO" sz="2200" dirty="0"/>
              <a:t>Se over forarbeidet ditt og gjør deg klar til gruppediskusjon</a:t>
            </a:r>
          </a:p>
          <a:p>
            <a:pPr marL="0" indent="0"/>
            <a:endParaRPr lang="nb-NO" altLang="nb-NO" sz="2200" dirty="0"/>
          </a:p>
          <a:p>
            <a:pPr marL="0" indent="0">
              <a:buNone/>
            </a:pPr>
            <a:r>
              <a:rPr lang="nb-NO" altLang="nb-NO" sz="2200" dirty="0"/>
              <a:t>Gruppediskusjon (15 minutter):</a:t>
            </a:r>
          </a:p>
          <a:p>
            <a:pPr marL="0" indent="0">
              <a:buNone/>
            </a:pPr>
            <a:r>
              <a:rPr lang="nb-NO" sz="2200" dirty="0"/>
              <a:t>Gå sammen i grupper på tre–fire personer og ta utgangspunkt forarbeidet.</a:t>
            </a:r>
          </a:p>
          <a:p>
            <a:pPr lvl="0"/>
            <a:r>
              <a:rPr lang="nb-NO" sz="2200" dirty="0"/>
              <a:t>Sorter eksemplene dere har på elevstrategier i </a:t>
            </a:r>
          </a:p>
          <a:p>
            <a:pPr lvl="1"/>
            <a:r>
              <a:rPr lang="nb-NO" sz="2100" dirty="0"/>
              <a:t>Direkte modellering</a:t>
            </a:r>
          </a:p>
          <a:p>
            <a:pPr lvl="1"/>
            <a:r>
              <a:rPr lang="nb-NO" sz="2100" dirty="0"/>
              <a:t>Tellestrategier</a:t>
            </a:r>
          </a:p>
          <a:p>
            <a:pPr lvl="1"/>
            <a:r>
              <a:rPr lang="nb-NO" sz="2100" dirty="0"/>
              <a:t>Avledet tallfakta</a:t>
            </a:r>
          </a:p>
          <a:p>
            <a:pPr lvl="1"/>
            <a:r>
              <a:rPr lang="nb-NO" sz="2100" dirty="0"/>
              <a:t>Tallfakta </a:t>
            </a:r>
          </a:p>
          <a:p>
            <a:pPr marL="457200" lvl="1" indent="0">
              <a:buNone/>
            </a:pPr>
            <a:r>
              <a:rPr lang="nb-NO" sz="2100" dirty="0">
                <a:latin typeface="Woodford Bourne"/>
              </a:rPr>
              <a:t>Dere har nå tatt utgangspunkt i regning med tallsymbol (5 + 9). I artikkelen «Barns utvikling av regnestrategier» presenteres matematiske problemer gjennom tekstoppgaver. Har det betydning for hvordan barn løser oppgavene om de blir presentert med tallsymbol eller gjennom tekstoppgaver?</a:t>
            </a:r>
            <a:endParaRPr lang="nb-NO" sz="2100" dirty="0"/>
          </a:p>
          <a:p>
            <a:pPr marL="400050" indent="-34290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800100" lvl="1" indent="-342900">
              <a:buFont typeface="Calibri"/>
              <a:buAutoNum type="alphaUcPeriod"/>
            </a:pPr>
            <a:endParaRPr lang="nb-NO" sz="21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52478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3</TotalTime>
  <Words>844</Words>
  <Application>Microsoft Macintosh PowerPoint</Application>
  <PresentationFormat>Skjermfremvisning (4:3)</PresentationFormat>
  <Paragraphs>135</Paragraphs>
  <Slides>22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Franklin Gothic Book</vt:lpstr>
      <vt:lpstr>Woodford Bourne</vt:lpstr>
      <vt:lpstr>Standardtema</vt:lpstr>
      <vt:lpstr>Modul 2 – Observere elevenes strategier</vt:lpstr>
      <vt:lpstr>Mål</vt:lpstr>
      <vt:lpstr>Tidsplan for denne modulen</vt:lpstr>
      <vt:lpstr>A – Forarbeid 30 minutter </vt:lpstr>
      <vt:lpstr>Individuelt forarbeid</vt:lpstr>
      <vt:lpstr>B – Samarbeid 100 minutter </vt:lpstr>
      <vt:lpstr>Tidsplan for denne økta</vt:lpstr>
      <vt:lpstr>Oppsummering A - Forarbeid</vt:lpstr>
      <vt:lpstr>Oppsummering av forarbeidet</vt:lpstr>
      <vt:lpstr>Oppsummering av forarbeidet fortsetter</vt:lpstr>
      <vt:lpstr>Identifisere strategier</vt:lpstr>
      <vt:lpstr>Identifisere strategier</vt:lpstr>
      <vt:lpstr>Planlegg observasjon</vt:lpstr>
      <vt:lpstr>Planlegge observasjon av egne elever</vt:lpstr>
      <vt:lpstr>C – Utprøving  ca 30 minutter </vt:lpstr>
      <vt:lpstr>Utprøving</vt:lpstr>
      <vt:lpstr>D – Etterarbeid  60 minutter </vt:lpstr>
      <vt:lpstr>Erfaringsdeling fra utprøving</vt:lpstr>
      <vt:lpstr>Observasjon som vurderingsverktøy</vt:lpstr>
      <vt:lpstr>Anbefalinger til videre arbeid</vt:lpstr>
      <vt:lpstr>Anbefalinger til videre 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May Renate Settemsdal</cp:lastModifiedBy>
  <cp:revision>279</cp:revision>
  <dcterms:created xsi:type="dcterms:W3CDTF">2017-11-27T08:38:29Z</dcterms:created>
  <dcterms:modified xsi:type="dcterms:W3CDTF">2021-03-01T09:41:22Z</dcterms:modified>
</cp:coreProperties>
</file>