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43" r:id="rId2"/>
    <p:sldId id="309" r:id="rId3"/>
    <p:sldId id="310" r:id="rId4"/>
    <p:sldId id="268" r:id="rId5"/>
    <p:sldId id="314" r:id="rId6"/>
    <p:sldId id="294" r:id="rId7"/>
    <p:sldId id="312" r:id="rId8"/>
    <p:sldId id="301" r:id="rId9"/>
    <p:sldId id="315" r:id="rId10"/>
    <p:sldId id="318" r:id="rId11"/>
    <p:sldId id="334" r:id="rId12"/>
    <p:sldId id="347" r:id="rId13"/>
    <p:sldId id="348" r:id="rId14"/>
    <p:sldId id="333" r:id="rId15"/>
    <p:sldId id="340" r:id="rId16"/>
    <p:sldId id="295" r:id="rId17"/>
    <p:sldId id="339" r:id="rId18"/>
    <p:sldId id="296" r:id="rId19"/>
    <p:sldId id="302" r:id="rId20"/>
    <p:sldId id="349" r:id="rId21"/>
    <p:sldId id="263" r:id="rId22"/>
    <p:sldId id="291" r:id="rId23"/>
    <p:sldId id="350" r:id="rId24"/>
    <p:sldId id="257" r:id="rId25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9F9"/>
    <a:srgbClr val="5DA2F5"/>
    <a:srgbClr val="B7DEE8"/>
    <a:srgbClr val="008FFA"/>
    <a:srgbClr val="1E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1496" autoAdjust="0"/>
  </p:normalViewPr>
  <p:slideViewPr>
    <p:cSldViewPr snapToGrid="0" snapToObjects="1">
      <p:cViewPr varScale="1">
        <p:scale>
          <a:sx n="135" d="100"/>
          <a:sy n="135" d="100"/>
        </p:scale>
        <p:origin x="14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24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61D4D-BBB0-425F-81E5-D16DF558CE00}" type="datetimeFigureOut">
              <a:rPr lang="nb-NO" smtClean="0"/>
              <a:t>27.06.2019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A8049-8A12-4E74-9CEB-F634D483E32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992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23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514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991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558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3124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830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8810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746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84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slide, buet tittel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3"/>
          </p:nvPr>
        </p:nvSpPr>
        <p:spPr>
          <a:xfrm>
            <a:off x="7" y="197708"/>
            <a:ext cx="9144000" cy="7110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 dirty="0"/>
          </a:p>
        </p:txBody>
      </p:sp>
      <p:sp>
        <p:nvSpPr>
          <p:cNvPr id="7" name="Rektangel 19"/>
          <p:cNvSpPr/>
          <p:nvPr userDrawn="1"/>
        </p:nvSpPr>
        <p:spPr>
          <a:xfrm>
            <a:off x="0" y="4513811"/>
            <a:ext cx="9144007" cy="2344190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ktangel 19"/>
          <p:cNvSpPr/>
          <p:nvPr userDrawn="1"/>
        </p:nvSpPr>
        <p:spPr>
          <a:xfrm>
            <a:off x="0" y="4704746"/>
            <a:ext cx="9144007" cy="2405667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447" y="5838475"/>
            <a:ext cx="963920" cy="869310"/>
          </a:xfrm>
          <a:prstGeom prst="rect">
            <a:avLst/>
          </a:prstGeom>
        </p:spPr>
      </p:pic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467928" y="6133487"/>
            <a:ext cx="6051665" cy="73931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algn="l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3" y="5324219"/>
            <a:ext cx="8229600" cy="79447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9672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021492"/>
            <a:ext cx="3008313" cy="947588"/>
          </a:xfrm>
        </p:spPr>
        <p:txBody>
          <a:bodyPr anchor="b">
            <a:normAutofit/>
          </a:bodyPr>
          <a:lstStyle>
            <a:lvl1pPr algn="l">
              <a:defRPr sz="2400" b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021492"/>
            <a:ext cx="5111750" cy="5000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2084173"/>
            <a:ext cx="3008313" cy="39376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27.06.2019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232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792362"/>
            <a:ext cx="5486400" cy="566738"/>
          </a:xfrm>
        </p:spPr>
        <p:txBody>
          <a:bodyPr anchor="b"/>
          <a:lstStyle>
            <a:lvl1pPr algn="l">
              <a:defRPr sz="2000"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1252151"/>
            <a:ext cx="5486400" cy="34754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6709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27.06.2019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08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148056"/>
            <a:ext cx="8229600" cy="3992563"/>
          </a:xfrm>
        </p:spPr>
        <p:txBody>
          <a:bodyPr vert="horz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27.06.2019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5401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27.06.2019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905990" y="2010032"/>
            <a:ext cx="7381275" cy="39047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905990" y="1005016"/>
            <a:ext cx="7381275" cy="927310"/>
          </a:xfrm>
        </p:spPr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4749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b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0" y="6689"/>
            <a:ext cx="9144000" cy="6367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pPr/>
              <a:t>27.06.2019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Friform 5"/>
          <p:cNvSpPr/>
          <p:nvPr userDrawn="1"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 userDrawn="1"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ttel 1"/>
          <p:cNvSpPr txBox="1">
            <a:spLocks/>
          </p:cNvSpPr>
          <p:nvPr userDrawn="1"/>
        </p:nvSpPr>
        <p:spPr>
          <a:xfrm>
            <a:off x="457199" y="5899458"/>
            <a:ext cx="8229600" cy="941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>
                <a:solidFill>
                  <a:schemeClr val="bg1"/>
                </a:solidFill>
              </a:rPr>
              <a:t>Kapittelside</a:t>
            </a: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5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14329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0" cap="all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64310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27.06.2019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090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27.06.2019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45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200"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27.06.2019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85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2075935"/>
            <a:ext cx="4038600" cy="3921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2075935"/>
            <a:ext cx="4038600" cy="3921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27.06.2019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008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984511"/>
            <a:ext cx="8229600" cy="927310"/>
          </a:xfrm>
        </p:spPr>
        <p:txBody>
          <a:bodyPr/>
          <a:lstStyle>
            <a:lvl1pPr>
              <a:defRPr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214200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842053"/>
            <a:ext cx="4040188" cy="3171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213394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842053"/>
            <a:ext cx="4041775" cy="3171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27.06.2019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779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27.06.2019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862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27.06.2019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65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917153"/>
            <a:ext cx="8229600" cy="92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2001795"/>
            <a:ext cx="8229600" cy="4017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1915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fld id="{B707B217-E5B1-7C42-B868-A854B78504CF}" type="datetimeFigureOut">
              <a:rPr lang="nb-NO" smtClean="0"/>
              <a:pPr/>
              <a:t>27.06.2019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769973" y="61830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44746" y="61751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5D47-7C05-3D42-89E8-8596BD2E973A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6599" y="6138023"/>
            <a:ext cx="466677" cy="435770"/>
          </a:xfrm>
          <a:prstGeom prst="rect">
            <a:avLst/>
          </a:prstGeom>
        </p:spPr>
      </p:pic>
      <p:sp>
        <p:nvSpPr>
          <p:cNvPr id="12" name="Rektangel 11"/>
          <p:cNvSpPr/>
          <p:nvPr userDrawn="1"/>
        </p:nvSpPr>
        <p:spPr>
          <a:xfrm>
            <a:off x="0" y="6704435"/>
            <a:ext cx="9144000" cy="153566"/>
          </a:xfrm>
          <a:prstGeom prst="rect">
            <a:avLst/>
          </a:prstGeom>
          <a:solidFill>
            <a:srgbClr val="1F48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42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1" r:id="rId3"/>
    <p:sldLayoutId id="2147483650" r:id="rId4"/>
    <p:sldLayoutId id="2147483649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099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4098" y="5885505"/>
            <a:ext cx="8208143" cy="6660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lang="nb-NO" sz="3200" kern="1200" noProof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ktangel 19"/>
          <p:cNvSpPr/>
          <p:nvPr/>
        </p:nvSpPr>
        <p:spPr>
          <a:xfrm>
            <a:off x="0" y="3805707"/>
            <a:ext cx="9144007" cy="3052294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ktangel 19"/>
          <p:cNvSpPr/>
          <p:nvPr/>
        </p:nvSpPr>
        <p:spPr>
          <a:xfrm>
            <a:off x="-23835" y="4114800"/>
            <a:ext cx="9144007" cy="2995871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3407" y="4773179"/>
            <a:ext cx="7126114" cy="759638"/>
          </a:xfrm>
        </p:spPr>
        <p:txBody>
          <a:bodyPr>
            <a:normAutofit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Modul 1 – Følge opp kartleggingstester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3406" y="5648343"/>
            <a:ext cx="6051665" cy="542853"/>
          </a:xfrm>
        </p:spPr>
        <p:txBody>
          <a:bodyPr/>
          <a:lstStyle/>
          <a:p>
            <a:pPr algn="l"/>
            <a:r>
              <a:rPr lang="nb-NO" dirty="0"/>
              <a:t>Oppfølging av vurdering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447" y="5838475"/>
            <a:ext cx="963920" cy="869310"/>
          </a:xfrm>
          <a:prstGeom prst="rect">
            <a:avLst/>
          </a:prstGeom>
        </p:spPr>
      </p:pic>
      <p:sp>
        <p:nvSpPr>
          <p:cNvPr id="10" name="Undertittel 2"/>
          <p:cNvSpPr txBox="1">
            <a:spLocks/>
          </p:cNvSpPr>
          <p:nvPr/>
        </p:nvSpPr>
        <p:spPr>
          <a:xfrm>
            <a:off x="633405" y="6374507"/>
            <a:ext cx="6051665" cy="542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800" dirty="0">
                <a:solidFill>
                  <a:schemeClr val="bg1"/>
                </a:solidFill>
              </a:rPr>
              <a:t>Utarbeidet i samarbeid med </a:t>
            </a:r>
            <a:r>
              <a:rPr lang="nb-NO" sz="1800" dirty="0" err="1">
                <a:solidFill>
                  <a:schemeClr val="bg1"/>
                </a:solidFill>
              </a:rPr>
              <a:t>Statped</a:t>
            </a:r>
            <a:endParaRPr lang="nb-NO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13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20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Analysere resultater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227230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Elevresultater – en case fra 6. trinn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85216" y="1906697"/>
            <a:ext cx="8101584" cy="46809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Arbeid i grupper og studer oppgavene og tabellene i </a:t>
            </a:r>
            <a:r>
              <a:rPr lang="nb-NO" i="1" dirty="0"/>
              <a:t>Posisjonssystemet – en case fra 6. trinn.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Diskuter følgende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dirty="0"/>
              <a:t>Hva er det oppgavene tester?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dirty="0"/>
              <a:t>Hva sier resultatene om klassens styrker og svakheter knyttet til posisjonssystemet? 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dirty="0"/>
              <a:t>Velg en eller flere elever som ser ut til å ha problemer med å forstå posisjonssystemet.</a:t>
            </a:r>
          </a:p>
          <a:p>
            <a:pPr marL="857250" lvl="1" indent="-457200">
              <a:buFont typeface="+mj-lt"/>
              <a:buAutoNum type="alphaLcParenR"/>
            </a:pPr>
            <a:r>
              <a:rPr lang="nb-NO" dirty="0"/>
              <a:t>Hva ser det ut til at disse elevene behersker (styrker)?</a:t>
            </a:r>
          </a:p>
          <a:p>
            <a:pPr marL="857250" lvl="1" indent="-457200">
              <a:buFont typeface="+mj-lt"/>
              <a:buAutoNum type="alphaLcParenR"/>
            </a:pPr>
            <a:r>
              <a:rPr lang="nb-NO" dirty="0"/>
              <a:t>Hva ser ut til å være problematisk (svakheter)? </a:t>
            </a:r>
          </a:p>
          <a:p>
            <a:pPr lvl="1"/>
            <a:endParaRPr lang="nb-NO" dirty="0"/>
          </a:p>
          <a:p>
            <a:pPr marL="0" indent="0">
              <a:buNone/>
            </a:pPr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Dersom dere har gjennomført </a:t>
            </a:r>
            <a:r>
              <a:rPr lang="nb-NO" i="1" dirty="0">
                <a:solidFill>
                  <a:schemeClr val="tx2">
                    <a:lumMod val="75000"/>
                  </a:schemeClr>
                </a:solidFill>
              </a:rPr>
              <a:t>Eksempeltest </a:t>
            </a:r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med egne elever, kan dere bruke de resultatene i arbeidet med spørsmål 2 og 3. </a:t>
            </a:r>
            <a:r>
              <a:rPr lang="nb-NO" sz="1900" dirty="0">
                <a:solidFill>
                  <a:schemeClr val="tx2">
                    <a:lumMod val="75000"/>
                  </a:schemeClr>
                </a:solidFill>
              </a:rPr>
              <a:t>(Pakke </a:t>
            </a:r>
            <a:r>
              <a:rPr lang="nb-NO" sz="1900" i="1" dirty="0">
                <a:solidFill>
                  <a:schemeClr val="tx2">
                    <a:lumMod val="75000"/>
                  </a:schemeClr>
                </a:solidFill>
              </a:rPr>
              <a:t>Vurdering, Modul 1 Kartleggingstest Alle Teller!)</a:t>
            </a:r>
            <a:endParaRPr lang="nb-NO" sz="19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0168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>
          <a:xfrm>
            <a:off x="50407" y="0"/>
            <a:ext cx="9144000" cy="7110413"/>
          </a:xfrm>
        </p:spPr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20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Arbeide med en aktivitet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347149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Størst sum – minst differanse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Grupper </a:t>
            </a:r>
            <a:r>
              <a:rPr lang="nb-NO" dirty="0"/>
              <a:t>(10 minutter)</a:t>
            </a:r>
          </a:p>
          <a:p>
            <a:pPr marL="0" indent="0">
              <a:buNone/>
            </a:pPr>
            <a:r>
              <a:rPr lang="nb-NO" dirty="0"/>
              <a:t>Gjør aktiviteten </a:t>
            </a:r>
            <a:r>
              <a:rPr lang="nb-NO" i="1" dirty="0"/>
              <a:t>Størst sum - minst differanse.</a:t>
            </a:r>
            <a:br>
              <a:rPr lang="nb-NO" dirty="0"/>
            </a:br>
            <a:r>
              <a:rPr lang="nb-NO" dirty="0"/>
              <a:t>Tenk gjennom hvilke strategier dere bruker undervegs i arbeidet med aktiviteten.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Drøft hvordan aktiviteten</a:t>
            </a:r>
            <a:r>
              <a:rPr lang="nb-NO" i="1" dirty="0"/>
              <a:t> </a:t>
            </a:r>
            <a:r>
              <a:rPr lang="nb-NO" dirty="0"/>
              <a:t>kan være et utgangspunkt for å diskutere sentrale egenskaper ved posisjonssystemet med elevene.</a:t>
            </a:r>
          </a:p>
        </p:txBody>
      </p:sp>
      <p:sp>
        <p:nvSpPr>
          <p:cNvPr id="5" name="Knip ett hjørne i rektangel 4"/>
          <p:cNvSpPr/>
          <p:nvPr/>
        </p:nvSpPr>
        <p:spPr>
          <a:xfrm>
            <a:off x="7286400" y="73776"/>
            <a:ext cx="1707725" cy="86400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b-NO" sz="1600" dirty="0"/>
              <a:t>Dere trenger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kortstokker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kopioriginaler</a:t>
            </a:r>
          </a:p>
        </p:txBody>
      </p:sp>
    </p:spTree>
    <p:extLst>
      <p:ext uri="{BB962C8B-B14F-4D97-AF65-F5344CB8AC3E}">
        <p14:creationId xmlns:p14="http://schemas.microsoft.com/office/powerpoint/2010/main" val="2597941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>
          <a:xfrm>
            <a:off x="50407" y="0"/>
            <a:ext cx="9144000" cy="7110413"/>
          </a:xfrm>
        </p:spPr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30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Planlegge undervisning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900034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Planlegge en aktivitet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41248" y="2001795"/>
            <a:ext cx="7746798" cy="434048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sz="2800" dirty="0"/>
              <a:t>Gruppene planlegger aktiviteten </a:t>
            </a:r>
            <a:r>
              <a:rPr lang="nb-NO" sz="2800" i="1" dirty="0"/>
              <a:t>Størst sum - minst differanse</a:t>
            </a:r>
            <a:r>
              <a:rPr lang="nb-NO" sz="2800" dirty="0"/>
              <a:t> til bruk med egne elever.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nb-NO" sz="2800" dirty="0"/>
              <a:t>Målet med aktiviteten er at elevene skal forstå at verdien av et tall blir bestemt av plasseringen til sifrene.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nb-NO" sz="2800" dirty="0"/>
              <a:t>Bruk </a:t>
            </a:r>
            <a:r>
              <a:rPr lang="nb-NO" sz="2800" i="1" dirty="0"/>
              <a:t>Beskrivelse av Størst sum - minst differens</a:t>
            </a:r>
            <a:r>
              <a:rPr lang="nb-NO" sz="2800" dirty="0"/>
              <a:t> i planleggingen.</a:t>
            </a:r>
            <a:r>
              <a:rPr lang="nb-NO" sz="2800" b="1" dirty="0"/>
              <a:t> </a:t>
            </a:r>
            <a:r>
              <a:rPr lang="nb-NO" sz="2800" dirty="0"/>
              <a:t>  </a:t>
            </a:r>
          </a:p>
          <a:p>
            <a:pPr marL="0" indent="0">
              <a:buNone/>
            </a:pPr>
            <a:endParaRPr lang="nb-NO" sz="2800" dirty="0"/>
          </a:p>
          <a:p>
            <a:endParaRPr lang="nb-NO" sz="2800" dirty="0"/>
          </a:p>
          <a:p>
            <a:pPr marL="0" indent="0">
              <a:buNone/>
            </a:pPr>
            <a:r>
              <a:rPr lang="nb-NO" sz="2800" dirty="0"/>
              <a:t>Utstyr: </a:t>
            </a:r>
          </a:p>
          <a:p>
            <a:pPr marL="0" indent="0">
              <a:buNone/>
            </a:pPr>
            <a:r>
              <a:rPr lang="nb-NO" sz="2800" dirty="0"/>
              <a:t>kortstokker og kopioriginalen </a:t>
            </a:r>
            <a:r>
              <a:rPr lang="nb-NO" sz="2800" i="1" dirty="0"/>
              <a:t>Størst sum – minst differanse.</a:t>
            </a:r>
            <a:endParaRPr lang="nb-NO" sz="2800" dirty="0"/>
          </a:p>
          <a:p>
            <a:pPr marL="0" indent="0">
              <a:buNone/>
            </a:pPr>
            <a:endParaRPr lang="nb-NO" sz="2800" dirty="0"/>
          </a:p>
          <a:p>
            <a:pPr marL="0" indent="0">
              <a:buNone/>
            </a:pPr>
            <a:r>
              <a:rPr lang="nb-NO" sz="2800" dirty="0"/>
              <a:t>Tenk gjennom hvordan dere vil dokumentere elevenes resonnement og argumentasjon. 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396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104106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C – Utprøving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45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Utprøving av </a:t>
            </a:r>
            <a:r>
              <a:rPr lang="nb-NO" altLang="nb-NO" i="1" dirty="0"/>
              <a:t>Størst sum – minst differanse</a:t>
            </a:r>
            <a:endParaRPr lang="nb-NO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008995"/>
            <a:ext cx="8229600" cy="431260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dirty="0"/>
              <a:t>Gjennomfør aktiviteten slik gruppen har planlagt den.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dirty="0"/>
              <a:t>Under gjennomføringen skal dere reflektere over</a:t>
            </a:r>
          </a:p>
          <a:p>
            <a:pPr lvl="0">
              <a:lnSpc>
                <a:spcPct val="120000"/>
              </a:lnSpc>
            </a:pPr>
            <a:r>
              <a:rPr lang="nb-NO" dirty="0"/>
              <a:t>hvordan elevene løser utfordringen med å få størst mulig sum eller minst mulig differanse</a:t>
            </a:r>
          </a:p>
          <a:p>
            <a:pPr lvl="0">
              <a:lnSpc>
                <a:spcPct val="120000"/>
              </a:lnSpc>
            </a:pPr>
            <a:r>
              <a:rPr lang="nb-NO" dirty="0"/>
              <a:t>hvordan elevene uttrykker sine tanker og resonnement </a:t>
            </a:r>
          </a:p>
          <a:p>
            <a:pPr lvl="0">
              <a:lnSpc>
                <a:spcPct val="120000"/>
              </a:lnSpc>
            </a:pPr>
            <a:r>
              <a:rPr lang="nb-NO" dirty="0"/>
              <a:t>hvordan elevenes resonnement kan knyttes til forståelsen av posisjonssystemet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r>
              <a:rPr lang="nb-NO" dirty="0"/>
              <a:t>Ta med notatene og dokumentasjon på elevarbeidene til </a:t>
            </a:r>
            <a:br>
              <a:rPr lang="nb-NO" dirty="0"/>
            </a:br>
            <a:r>
              <a:rPr lang="nb-NO" i="1" dirty="0"/>
              <a:t>D – Etterarbeid</a:t>
            </a:r>
            <a:r>
              <a:rPr lang="nb-NO" dirty="0"/>
              <a:t>.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2567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62241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D – Etterarbeid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60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88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Erfaringsdeling fra utprøving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001795"/>
            <a:ext cx="8577072" cy="3949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Gå sammen i grupper (20 minutter).</a:t>
            </a:r>
          </a:p>
          <a:p>
            <a:pPr marL="0" indent="0">
              <a:buNone/>
            </a:pPr>
            <a:r>
              <a:rPr lang="nb-NO" sz="2200" dirty="0"/>
              <a:t>Del erfaringer fra utprøvingene.</a:t>
            </a:r>
          </a:p>
          <a:p>
            <a:r>
              <a:rPr lang="nb-NO" sz="2200" dirty="0"/>
              <a:t>Gikk opplegget som planlagt? Hva kan eventuelle avvik skyldes?</a:t>
            </a:r>
          </a:p>
          <a:p>
            <a:r>
              <a:rPr lang="nb-NO" sz="2200" dirty="0"/>
              <a:t>Hvordan løste elevene utfordringen med å få størst mulig sum eller minst mulig differanse?</a:t>
            </a:r>
          </a:p>
          <a:p>
            <a:r>
              <a:rPr lang="nb-NO" sz="2200" dirty="0"/>
              <a:t>Hvordan fikk dere fram elevenes forslag, forklaringer og tenkemåter? Gi konkrete eksempler.</a:t>
            </a:r>
          </a:p>
        </p:txBody>
      </p:sp>
    </p:spTree>
    <p:extLst>
      <p:ext uri="{BB962C8B-B14F-4D97-AF65-F5344CB8AC3E}">
        <p14:creationId xmlns:p14="http://schemas.microsoft.com/office/powerpoint/2010/main" val="220617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Mål 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Målet med denne modulen er å bruke resultatene fra en kartleggingstest i planleggingen av det videre arbeidet i klassen.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Modulen tar utgangspunkt i kartleggingsmateriellet </a:t>
            </a:r>
            <a:r>
              <a:rPr lang="nb-NO" i="1" dirty="0"/>
              <a:t>Alle Teller!</a:t>
            </a:r>
            <a:r>
              <a:rPr lang="nb-NO" dirty="0"/>
              <a:t> Lærerveiledningen (utdraget fra håndboka) gir innsikt i bakgrunnen for elevers misforståelser og misoppfatninger, og gir anbefalinger til videre arbeid.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Dere skal studere elevresultatene i en case, og planlegge og gjennomføre en aktivitet som utfordrer elevenes tenkning.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1433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Forståelse av posisjonssystemet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001795"/>
            <a:ext cx="8229600" cy="394942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b-NO" dirty="0"/>
              <a:t>Diskuter videre i gruppene (20 minutter)</a:t>
            </a:r>
          </a:p>
          <a:p>
            <a:pPr lvl="0">
              <a:lnSpc>
                <a:spcPct val="110000"/>
              </a:lnSpc>
            </a:pPr>
            <a:r>
              <a:rPr lang="nb-NO" dirty="0"/>
              <a:t>Hvordan kan aktiviteten si noe om elevenes forståelse av posisjonssystemet? </a:t>
            </a:r>
          </a:p>
          <a:p>
            <a:pPr lvl="0">
              <a:lnSpc>
                <a:spcPct val="110000"/>
              </a:lnSpc>
            </a:pPr>
            <a:r>
              <a:rPr lang="nb-NO" dirty="0"/>
              <a:t>Hvilke elever ser ut til å ha utfordringer med å forstå posisjonssystemet?</a:t>
            </a:r>
          </a:p>
          <a:p>
            <a:pPr lvl="1">
              <a:lnSpc>
                <a:spcPct val="110000"/>
              </a:lnSpc>
            </a:pPr>
            <a:r>
              <a:rPr lang="nb-NO" dirty="0"/>
              <a:t>Hva hadde elevene utfordringer med?</a:t>
            </a:r>
          </a:p>
          <a:p>
            <a:pPr lvl="1">
              <a:lnSpc>
                <a:spcPct val="110000"/>
              </a:lnSpc>
            </a:pPr>
            <a:r>
              <a:rPr lang="nb-NO" dirty="0"/>
              <a:t>Hvordan kom de videre? </a:t>
            </a:r>
          </a:p>
          <a:p>
            <a:pPr lvl="1">
              <a:lnSpc>
                <a:spcPct val="110000"/>
              </a:lnSpc>
            </a:pPr>
            <a:r>
              <a:rPr lang="nb-NO" dirty="0"/>
              <a:t>Hvilke misoppfatninger som kommer til syne?</a:t>
            </a:r>
          </a:p>
          <a:p>
            <a:pPr lvl="1">
              <a:lnSpc>
                <a:spcPct val="110000"/>
              </a:lnSpc>
            </a:pPr>
            <a:endParaRPr lang="nb-NO" dirty="0"/>
          </a:p>
          <a:p>
            <a:pPr lvl="0">
              <a:lnSpc>
                <a:spcPct val="110000"/>
              </a:lnSpc>
            </a:pPr>
            <a:r>
              <a:rPr lang="nb-NO" dirty="0"/>
              <a:t>Hvordan stemmer den enkelte elevens strategier og argumentasjon med det dere ellers vet om eleven?</a:t>
            </a:r>
          </a:p>
        </p:txBody>
      </p:sp>
    </p:spTree>
    <p:extLst>
      <p:ext uri="{BB962C8B-B14F-4D97-AF65-F5344CB8AC3E}">
        <p14:creationId xmlns:p14="http://schemas.microsoft.com/office/powerpoint/2010/main" val="3868206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53498"/>
            <a:ext cx="8229600" cy="927310"/>
          </a:xfrm>
        </p:spPr>
        <p:txBody>
          <a:bodyPr/>
          <a:lstStyle/>
          <a:p>
            <a:r>
              <a:rPr lang="nb-NO" dirty="0"/>
              <a:t>Konsekvenser for oppfølging av resultater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48789"/>
            <a:ext cx="8229600" cy="4981551"/>
          </a:xfrm>
        </p:spPr>
        <p:txBody>
          <a:bodyPr>
            <a:normAutofit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nb-NO" sz="2200" dirty="0"/>
              <a:t>Diskuter i plenum (20 minutter)</a:t>
            </a:r>
          </a:p>
          <a:p>
            <a:pPr lvl="0">
              <a:lnSpc>
                <a:spcPct val="110000"/>
              </a:lnSpc>
            </a:pPr>
            <a:r>
              <a:rPr lang="nb-NO" sz="2200" dirty="0"/>
              <a:t>Hvilke konsekvenser vil arbeidet med denne modulen få i forbindelse med</a:t>
            </a:r>
          </a:p>
          <a:p>
            <a:pPr lvl="1">
              <a:lnSpc>
                <a:spcPct val="110000"/>
              </a:lnSpc>
            </a:pPr>
            <a:r>
              <a:rPr lang="nb-NO" sz="2200" dirty="0"/>
              <a:t>oppfølging av ulike tester</a:t>
            </a:r>
          </a:p>
          <a:p>
            <a:pPr lvl="1">
              <a:lnSpc>
                <a:spcPct val="110000"/>
              </a:lnSpc>
            </a:pPr>
            <a:r>
              <a:rPr lang="nb-NO" sz="2200" dirty="0"/>
              <a:t>elevintervju</a:t>
            </a:r>
          </a:p>
          <a:p>
            <a:pPr lvl="1">
              <a:lnSpc>
                <a:spcPct val="110000"/>
              </a:lnSpc>
            </a:pPr>
            <a:r>
              <a:rPr lang="nb-NO" sz="2200" dirty="0"/>
              <a:t>planlegging av undervisning</a:t>
            </a:r>
          </a:p>
          <a:p>
            <a:pPr lvl="1">
              <a:lnSpc>
                <a:spcPct val="110000"/>
              </a:lnSpc>
            </a:pPr>
            <a:r>
              <a:rPr lang="nb-NO" sz="2200" dirty="0"/>
              <a:t>justere og endre tilnærmingen til emnet (posisjonssystemet)</a:t>
            </a:r>
          </a:p>
          <a:p>
            <a:pPr lvl="0">
              <a:lnSpc>
                <a:spcPct val="110000"/>
              </a:lnSpc>
            </a:pPr>
            <a:r>
              <a:rPr lang="nb-NO" sz="2200" dirty="0"/>
              <a:t>Hvordan kan erfaringene fra modulen brukes i samarbeid med PPT? </a:t>
            </a:r>
          </a:p>
          <a:p>
            <a:pPr lvl="0">
              <a:lnSpc>
                <a:spcPct val="110000"/>
              </a:lnSpc>
            </a:pPr>
            <a:endParaRPr lang="nb-NO" sz="2200" dirty="0"/>
          </a:p>
          <a:p>
            <a:pPr marL="0" indent="0">
              <a:lnSpc>
                <a:spcPct val="110000"/>
              </a:lnSpc>
              <a:buNone/>
            </a:pPr>
            <a:r>
              <a:rPr lang="nb-NO" sz="2200" dirty="0"/>
              <a:t>Velg en i kollegiet som noterer stikkord om felles praksis.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sz="2200" dirty="0"/>
              <a:t>Bli enige om hva dere vil gjøre videre. </a:t>
            </a:r>
          </a:p>
          <a:p>
            <a:pPr marL="0" lv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9356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Anbefalinger til videre arbeid</a:t>
            </a:r>
          </a:p>
        </p:txBody>
      </p:sp>
    </p:spTree>
    <p:extLst>
      <p:ext uri="{BB962C8B-B14F-4D97-AF65-F5344CB8AC3E}">
        <p14:creationId xmlns:p14="http://schemas.microsoft.com/office/powerpoint/2010/main" val="2040200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23205219-FF17-46A3-BD1E-624EE8122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Anbefalinger til videre arbeid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E82D1B05-0821-4152-9D63-3D0274E50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Pakke 3 Oppfølging av vurdering – Modul 4 Synliggjøre elevenes tenking  </a:t>
            </a:r>
          </a:p>
          <a:p>
            <a:r>
              <a:rPr lang="nb-NO" dirty="0"/>
              <a:t>Dersom dere ønsker å arbeide grundigere med hvilke typiske misoppfatninger elever kan være i anbefales Pakke 2 Vurderingsverktøy – Modul 3 Intervju for å oppdage misoppfatninger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1150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innhold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6"/>
            <a:ext cx="9137838" cy="610407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4098" y="5885505"/>
            <a:ext cx="8208143" cy="6660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lang="nb-NO" sz="3200" kern="1200" noProof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ktangel 19"/>
          <p:cNvSpPr/>
          <p:nvPr/>
        </p:nvSpPr>
        <p:spPr>
          <a:xfrm>
            <a:off x="0" y="4557441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ktangel 19"/>
          <p:cNvSpPr/>
          <p:nvPr/>
        </p:nvSpPr>
        <p:spPr>
          <a:xfrm>
            <a:off x="0" y="4732167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ktangel 19"/>
          <p:cNvSpPr/>
          <p:nvPr/>
        </p:nvSpPr>
        <p:spPr>
          <a:xfrm>
            <a:off x="0" y="4777621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blipFill dpi="0" rotWithShape="1">
            <a:blip r:embed="rId3">
              <a:alphaModFix amt="1000"/>
            </a:blip>
            <a:srcRect/>
            <a:tile tx="0" ty="63500" sx="100000" sy="5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5601340"/>
            <a:ext cx="51435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9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Tidsplan for denne modulen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597428"/>
              </p:ext>
            </p:extLst>
          </p:nvPr>
        </p:nvGraphicFramePr>
        <p:xfrm>
          <a:off x="457200" y="2001838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55699503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58131879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Økt</a:t>
                      </a:r>
                      <a:endParaRPr kumimoji="0" lang="nb-NO" altLang="nb-NO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Anbefalt tidsbruk</a:t>
                      </a:r>
                      <a:endParaRPr kumimoji="0" lang="nb-NO" altLang="nb-NO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52424452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 - Forarbeid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237513357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 - Samarbeid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83623991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 – Utprøving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284459706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 – Etterarbeid 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67773807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Hele modulen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235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3318460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95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164494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A – Forarbeid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30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1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Individuelt arbeid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57200" y="2001795"/>
            <a:ext cx="8571600" cy="4499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Les utdragene</a:t>
            </a:r>
            <a:r>
              <a:rPr lang="nb-NO" i="1" dirty="0"/>
              <a:t> Introduksjon til bruk av Alle Teller!</a:t>
            </a:r>
            <a:r>
              <a:rPr lang="nb-NO" dirty="0"/>
              <a:t> og </a:t>
            </a:r>
            <a:r>
              <a:rPr lang="nb-NO" i="1" dirty="0"/>
              <a:t>Lærerveiledning i undervisning om posisjonssystemet.</a:t>
            </a:r>
            <a:endParaRPr lang="nb-NO" dirty="0"/>
          </a:p>
          <a:p>
            <a:r>
              <a:rPr lang="nb-NO" dirty="0"/>
              <a:t>Beskriv med egne ord hva du legger i begrepet </a:t>
            </a:r>
            <a:r>
              <a:rPr lang="nb-NO" i="1" dirty="0"/>
              <a:t>posisjonssystem.</a:t>
            </a:r>
            <a:endParaRPr lang="nb-NO" dirty="0"/>
          </a:p>
          <a:p>
            <a:pPr lvl="0"/>
            <a:r>
              <a:rPr lang="nb-NO" dirty="0"/>
              <a:t>Gi eksempler på utfordringer knyttet til posisjonssystemet.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Ta utgangspunkt i din egen praksis og gi eksempler på utfordringer knyttet til posisjonssystemet. 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Ta notatene med til </a:t>
            </a:r>
            <a:r>
              <a:rPr lang="nb-NO" i="1" dirty="0"/>
              <a:t>B – Samarbeid. </a:t>
            </a:r>
            <a:endParaRPr lang="nb-NO" dirty="0"/>
          </a:p>
          <a:p>
            <a:pPr marL="0" indent="0">
              <a:lnSpc>
                <a:spcPct val="80000"/>
              </a:lnSpc>
              <a:buNone/>
            </a:pPr>
            <a:endParaRPr lang="nb-NO" altLang="nb-NO" dirty="0"/>
          </a:p>
          <a:p>
            <a:pPr>
              <a:lnSpc>
                <a:spcPct val="80000"/>
              </a:lnSpc>
            </a:pPr>
            <a:endParaRPr lang="nb-NO" altLang="nb-NO" i="1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862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72629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B – Samarbeid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100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45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Tidsplan for denne økta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074500"/>
              </p:ext>
            </p:extLst>
          </p:nvPr>
        </p:nvGraphicFramePr>
        <p:xfrm>
          <a:off x="457200" y="2001838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55699503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58131879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Aktivitet</a:t>
                      </a:r>
                      <a:endParaRPr kumimoji="0" lang="nb-NO" altLang="nb-NO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Anbefalt tidsbruk</a:t>
                      </a:r>
                      <a:endParaRPr kumimoji="0" lang="nb-NO" altLang="nb-NO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52424452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Oppsummering A – Forarbeid</a:t>
                      </a:r>
                      <a:endParaRPr kumimoji="0" lang="nb-NO" altLang="nb-NO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237513357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Analysere elevresultater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67773807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Arbeid med en aktivitet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3318460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MS PGothic" panose="020B0600070205080204" pitchFamily="34" charset="-128"/>
                          <a:cs typeface="+mn-cs"/>
                        </a:rPr>
                        <a:t>Planlegge undervisning</a:t>
                      </a: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MS PGothic" panose="020B0600070205080204" pitchFamily="34" charset="-128"/>
                          <a:cs typeface="+mn-cs"/>
                        </a:rPr>
                        <a:t>30 minutter</a:t>
                      </a: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3360781570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Totalt tidsbruk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245927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908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30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Oppsummering A - Forarbeid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401742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Gruppediskusjon og plenum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2493" y="1849208"/>
            <a:ext cx="7787030" cy="42004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altLang="nb-NO" sz="1800" b="1" dirty="0"/>
              <a:t>Individuelt (5 minutter)</a:t>
            </a:r>
          </a:p>
          <a:p>
            <a:pPr marL="0" indent="0">
              <a:buNone/>
            </a:pPr>
            <a:r>
              <a:rPr lang="nb-NO" altLang="nb-NO" sz="1800" dirty="0"/>
              <a:t>Les gjennom notatene dine, og gjør deg klar til drøfting i grupper.</a:t>
            </a:r>
          </a:p>
          <a:p>
            <a:pPr marL="0" indent="0"/>
            <a:endParaRPr lang="nb-NO" altLang="nb-NO" sz="1800" dirty="0"/>
          </a:p>
          <a:p>
            <a:pPr marL="0" indent="0">
              <a:buNone/>
            </a:pPr>
            <a:r>
              <a:rPr lang="nb-NO" altLang="nb-NO" sz="1800" b="1" dirty="0"/>
              <a:t>Grupper (15 minutter)</a:t>
            </a:r>
          </a:p>
          <a:p>
            <a:pPr marL="0" indent="0">
              <a:buNone/>
            </a:pPr>
            <a:r>
              <a:rPr lang="nb-NO" altLang="nb-NO" sz="1800" dirty="0"/>
              <a:t>Bruk notatene fra forarbeidet, og diskuter i grupper på tre-fire personer.</a:t>
            </a:r>
          </a:p>
          <a:p>
            <a:pPr lvl="0"/>
            <a:r>
              <a:rPr lang="nb-NO" sz="1800" dirty="0"/>
              <a:t>Hva legger dere i begrepet </a:t>
            </a:r>
            <a:r>
              <a:rPr lang="nb-NO" sz="1800" i="1" dirty="0"/>
              <a:t>posisjonssystem</a:t>
            </a:r>
            <a:r>
              <a:rPr lang="nb-NO" sz="1800" dirty="0"/>
              <a:t>?</a:t>
            </a:r>
          </a:p>
          <a:p>
            <a:pPr lvl="0"/>
            <a:r>
              <a:rPr lang="nb-NO" sz="1800" dirty="0"/>
              <a:t>Hvilke konkrete utfordringer knyttet til posisjonssystemet mener dere er vanligst? </a:t>
            </a:r>
            <a:endParaRPr lang="nb-NO" altLang="nb-NO" sz="1800" dirty="0"/>
          </a:p>
          <a:p>
            <a:pPr marL="0" indent="0">
              <a:buNone/>
            </a:pPr>
            <a:endParaRPr lang="nb-NO" altLang="nb-NO" sz="1800" dirty="0"/>
          </a:p>
          <a:p>
            <a:pPr marL="0" indent="0">
              <a:buNone/>
            </a:pPr>
            <a:r>
              <a:rPr lang="nb-NO" altLang="nb-NO" sz="1800" dirty="0"/>
              <a:t>Velg ut et par momenter som dere vil dele i plenum.</a:t>
            </a:r>
          </a:p>
          <a:p>
            <a:pPr marL="0" indent="0"/>
            <a:endParaRPr lang="nb-NO" altLang="nb-NO" sz="1800" dirty="0"/>
          </a:p>
          <a:p>
            <a:pPr marL="0" indent="0">
              <a:buNone/>
            </a:pPr>
            <a:r>
              <a:rPr lang="nb-NO" altLang="nb-NO" sz="1800" b="1" dirty="0"/>
              <a:t>Plenum (10 minutter)</a:t>
            </a:r>
          </a:p>
          <a:p>
            <a:pPr marL="0" indent="0">
              <a:buNone/>
            </a:pPr>
            <a:r>
              <a:rPr lang="nb-NO" altLang="nb-NO" sz="1800" dirty="0"/>
              <a:t>Gruppene presenterer momentene fra drøftingene.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274836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tema">
  <a:themeElements>
    <a:clrScheme name="Entro sitt">
      <a:dk1>
        <a:sysClr val="windowText" lastClr="000000"/>
      </a:dk1>
      <a:lt1>
        <a:sysClr val="window" lastClr="FFFFFF"/>
      </a:lt1>
      <a:dk2>
        <a:srgbClr val="73AB48"/>
      </a:dk2>
      <a:lt2>
        <a:srgbClr val="EEECE1"/>
      </a:lt2>
      <a:accent1>
        <a:srgbClr val="8D8F8C"/>
      </a:accent1>
      <a:accent2>
        <a:srgbClr val="C0504D"/>
      </a:accent2>
      <a:accent3>
        <a:srgbClr val="FAF8F7"/>
      </a:accent3>
      <a:accent4>
        <a:srgbClr val="CBCCC6"/>
      </a:accent4>
      <a:accent5>
        <a:srgbClr val="4BACC6"/>
      </a:accent5>
      <a:accent6>
        <a:srgbClr val="F79646"/>
      </a:accent6>
      <a:hlink>
        <a:srgbClr val="447B53"/>
      </a:hlink>
      <a:folHlink>
        <a:srgbClr val="56693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Standardtema</Template>
  <TotalTime>0</TotalTime>
  <Words>821</Words>
  <Application>Microsoft Office PowerPoint</Application>
  <PresentationFormat>Skjermfremvisning (4:3)</PresentationFormat>
  <Paragraphs>150</Paragraphs>
  <Slides>24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2" baseType="lpstr">
      <vt:lpstr>MS PGothic</vt:lpstr>
      <vt:lpstr>Arial</vt:lpstr>
      <vt:lpstr>Calibri</vt:lpstr>
      <vt:lpstr>Corbel</vt:lpstr>
      <vt:lpstr>Franklin Gothic Book</vt:lpstr>
      <vt:lpstr>Verdana</vt:lpstr>
      <vt:lpstr>Woodford Bourne</vt:lpstr>
      <vt:lpstr>Standardtema</vt:lpstr>
      <vt:lpstr>Modul 1 – Følge opp kartleggingstester</vt:lpstr>
      <vt:lpstr>Mål </vt:lpstr>
      <vt:lpstr>Tidsplan for denne modulen</vt:lpstr>
      <vt:lpstr>A – Forarbeid 30 minutter </vt:lpstr>
      <vt:lpstr>Individuelt arbeid</vt:lpstr>
      <vt:lpstr>B – Samarbeid 100 minutter </vt:lpstr>
      <vt:lpstr>Tidsplan for denne økta</vt:lpstr>
      <vt:lpstr>Oppsummering A - Forarbeid</vt:lpstr>
      <vt:lpstr>Gruppediskusjon og plenum</vt:lpstr>
      <vt:lpstr>Analysere resultater</vt:lpstr>
      <vt:lpstr>Elevresultater – en case fra 6. trinn</vt:lpstr>
      <vt:lpstr>Arbeide med en aktivitet</vt:lpstr>
      <vt:lpstr>Størst sum – minst differanse</vt:lpstr>
      <vt:lpstr>Planlegge undervisning</vt:lpstr>
      <vt:lpstr>Planlegge en aktivitet</vt:lpstr>
      <vt:lpstr>C – Utprøving 45 minutter </vt:lpstr>
      <vt:lpstr>Utprøving av Størst sum – minst differanse</vt:lpstr>
      <vt:lpstr>D – Etterarbeid 60 minutter </vt:lpstr>
      <vt:lpstr>Erfaringsdeling fra utprøving</vt:lpstr>
      <vt:lpstr>Forståelse av posisjonssystemet</vt:lpstr>
      <vt:lpstr>Konsekvenser for oppfølging av resultater</vt:lpstr>
      <vt:lpstr>Anbefalinger til videre arbeid</vt:lpstr>
      <vt:lpstr>Anbefalinger til videre arbeid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steinar ness</dc:creator>
  <cp:lastModifiedBy>Olaug Ellen Lona Svingen</cp:lastModifiedBy>
  <cp:revision>153</cp:revision>
  <dcterms:created xsi:type="dcterms:W3CDTF">2017-11-27T08:38:29Z</dcterms:created>
  <dcterms:modified xsi:type="dcterms:W3CDTF">2019-06-27T10:49:54Z</dcterms:modified>
</cp:coreProperties>
</file>