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handoutMasterIdLst>
    <p:handoutMasterId r:id="rId38"/>
  </p:handoutMasterIdLst>
  <p:sldIdLst>
    <p:sldId id="256" r:id="rId2"/>
    <p:sldId id="515" r:id="rId3"/>
    <p:sldId id="523" r:id="rId4"/>
    <p:sldId id="526" r:id="rId5"/>
    <p:sldId id="516" r:id="rId6"/>
    <p:sldId id="522" r:id="rId7"/>
    <p:sldId id="525" r:id="rId8"/>
    <p:sldId id="537" r:id="rId9"/>
    <p:sldId id="517" r:id="rId10"/>
    <p:sldId id="529" r:id="rId11"/>
    <p:sldId id="551" r:id="rId12"/>
    <p:sldId id="531" r:id="rId13"/>
    <p:sldId id="528" r:id="rId14"/>
    <p:sldId id="538" r:id="rId15"/>
    <p:sldId id="530" r:id="rId16"/>
    <p:sldId id="532" r:id="rId17"/>
    <p:sldId id="533" r:id="rId18"/>
    <p:sldId id="534" r:id="rId19"/>
    <p:sldId id="519" r:id="rId20"/>
    <p:sldId id="540" r:id="rId21"/>
    <p:sldId id="536" r:id="rId22"/>
    <p:sldId id="541" r:id="rId23"/>
    <p:sldId id="539" r:id="rId24"/>
    <p:sldId id="544" r:id="rId25"/>
    <p:sldId id="542" r:id="rId26"/>
    <p:sldId id="543" r:id="rId27"/>
    <p:sldId id="545" r:id="rId28"/>
    <p:sldId id="546" r:id="rId29"/>
    <p:sldId id="547" r:id="rId30"/>
    <p:sldId id="548" r:id="rId31"/>
    <p:sldId id="552" r:id="rId32"/>
    <p:sldId id="553" r:id="rId33"/>
    <p:sldId id="549" r:id="rId34"/>
    <p:sldId id="550" r:id="rId35"/>
    <p:sldId id="521" r:id="rId36"/>
  </p:sldIdLst>
  <p:sldSz cx="9144000" cy="6858000" type="screen4x3"/>
  <p:notesSz cx="6797675" cy="9926638"/>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9F9"/>
    <a:srgbClr val="5DA2F5"/>
    <a:srgbClr val="B7DEE8"/>
    <a:srgbClr val="008FFA"/>
    <a:srgbClr val="1E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ddels stil 2 – uthev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iddels stil 2 – uthev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963" autoAdjust="0"/>
    <p:restoredTop sz="80149" autoAdjust="0"/>
  </p:normalViewPr>
  <p:slideViewPr>
    <p:cSldViewPr snapToGrid="0" snapToObjects="1">
      <p:cViewPr varScale="1">
        <p:scale>
          <a:sx n="71" d="100"/>
          <a:sy n="71" d="100"/>
        </p:scale>
        <p:origin x="777" y="33"/>
      </p:cViewPr>
      <p:guideLst/>
    </p:cSldViewPr>
  </p:slideViewPr>
  <p:notesTextViewPr>
    <p:cViewPr>
      <p:scale>
        <a:sx n="3" d="2"/>
        <a:sy n="3" d="2"/>
      </p:scale>
      <p:origin x="0" y="0"/>
    </p:cViewPr>
  </p:notesTextViewPr>
  <p:notesViewPr>
    <p:cSldViewPr snapToGrid="0" snapToObjects="1">
      <p:cViewPr varScale="1">
        <p:scale>
          <a:sx n="124" d="100"/>
          <a:sy n="124" d="100"/>
        </p:scale>
        <p:origin x="242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E19DAE8-7732-4A98-8B78-2DE5C99D4528}" type="datetimeFigureOut">
              <a:rPr lang="nb-NO" smtClean="0"/>
              <a:t>25.02.2021</a:t>
            </a:fld>
            <a:endParaRPr lang="nb-NO"/>
          </a:p>
        </p:txBody>
      </p:sp>
      <p:sp>
        <p:nvSpPr>
          <p:cNvPr id="4" name="Plassholder for bunntekst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BCEA65D-C269-422C-A18D-5D6A9EA861A9}" type="slidenum">
              <a:rPr lang="nb-NO" smtClean="0"/>
              <a:t>‹#›</a:t>
            </a:fld>
            <a:endParaRPr lang="nb-NO"/>
          </a:p>
        </p:txBody>
      </p:sp>
    </p:spTree>
    <p:extLst>
      <p:ext uri="{BB962C8B-B14F-4D97-AF65-F5344CB8AC3E}">
        <p14:creationId xmlns:p14="http://schemas.microsoft.com/office/powerpoint/2010/main" val="316536534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08:35:31.776"/>
    </inkml:context>
    <inkml:brush xml:id="br0">
      <inkml:brushProperty name="width" value="0.2" units="cm"/>
      <inkml:brushProperty name="height" value="0.2" units="cm"/>
      <inkml:brushProperty name="color" value="#E71224"/>
    </inkml:brush>
  </inkml:definitions>
  <inkml:trace contextRef="#ctx0" brushRef="#br0">44 6 2816,'0'0'106,"1"-1"1,-1 1-1,0-1 1,1 1-1,-1 0 0,0-1 1,1 1-1,-1 0 1,1-1-1,-1 1 0,0 0 1,1 0-1,-1-1 1,1 1-1,-1 0 0,1 0 1,-1 0-1,1 0 1,-1 0-1,1-1 0,-1 1 1,1 0-1,-1 0 1,1 0-1,-1 0 0,1 1 1,-1-1-1,1 0 1,0 0-107,1 1 99,0-1-1,0 1 1,-1 0 0,1 0 0,0 0 0,0 1 0,-1-1 0,1 0-1,-1 1-98,9 7-109,0 1 0,5 9 109,-8-11 419,7 10-304,0 1 0,-1 3-115,17 23 175,-5-13-69,-10-13-4,0 1-1,-2 0 1,0 1-1,0 4-101,-4-6 33,-2-7-16,-2 2 0,1-1 0,-2 1 0,3 9-17,0 3 538,9 25-538,-9-32 134,-1 0-1,0 0 1,-2 0-1,2 16-133,-1 14-94,-1 1 263,-1 17-169,-3 184 53,-1-234-39,-1-1 1,0 1-1,-2-1 0,0 0 0,-1 3-14,0-3 12,1 0 1,0 1 0,2-1-1,0 1 1,0 3-13,-4 75 5,6-78-2,1 1-1,3 13-2,0 45 27,-3-61-35,-1 0 1,-1 0-1,-1 1 0,0-1 1,-1-1-1,0 1 0,-6 12 8,-2 18-106,8-31 106,1 1 0,0-1 0,1 1 0,1 0 0,0-1 0,1 1 0,1 0 0,0-1 0,1 0 0,2 9 0,0 0 28,-2 1 1,-1-1-1,-1 1 1,-2 17-29,1-15 9,0-25-4,0 0 0,0 0 1,0 0-1,0 0 0,0 0 1,0 0-1,0 0 0,0 0 1,1 0-1,-1 0 0,0-1 1,1 1-1,-1 0 0,0 0 1,1 0-1,-1 0 0,1 0 1,0 0-1,-1-1 0,1 1 1,0 0-1,-1-1 0,1 1 1,0 0-1,0-1 0,0 1-5,0 0 29,0-1 0,0 1-1,1-1 1,-1 0 0,0 0 0,0 1-1,0-1 1,0 0 0,1 0-1,-1 0 1,0 0 0,0-1-1,0 1 1,1 0-29,9-1 105,3-3-56,6-2 19,-9 7-83,0 0 0,0 1-1,-1 0 1,1 0 0,-1 1-1,0 1 1,1 0 0,1 2 15,1 0 0,0-1 0,0 0 0,0-1 0,1 0 0,-1-1 0,1-1 0,0 0 0,1-1 0,81 5-118,160-2 241,-70-8-96,171 8-75,-299-1-56,-1 2 0,20 6 104,-13-2-32,-18-1 73,-27-4 16,0-1-1,9 0-56,85 9 26,-63-5 23,47-1-49,-8-4-36,-24 0 61,9-3-25,84-2 6,19-1-12,-69-1-111,-76 3 191,0 1 0,3 2-74,8 0-116,-39-1 129,0-1 0,0 1 0,0-1 0,-1 0 0,5-1-13,-4 1-5,0 0-1,0 0 1,0 0-1,0 1 1,0-1-1,0 1 6,54-8-160,-54 8 179,0-1-1,0 0 1,0-1 0,-1 1-1,1-1 1,0 1 0,0-1-1,-1 0 1,0 0 0,1-1-1,-1 1 1,0-1 0,0 1-1,0-1 1,0 0 0,0-1-19,2-2-5,0-1 1,0 0 0,-1-1 0,1 1 0,-2-1-1,1 0 1,1-4 4,-4 8-8,2-7 64,0-1 0,0 1 0,-1-1 0,-1 1 0,0-1-1,-1 0 1,0 0 0,-2-10-56,1 6 67,1 1 0,1-1 0,0 0 0,3-14-67,3-11 58,-2-1 1,-2 1-1,-2-1 0,-1-8-58,0 50 2,-6-54 195,6-390 944,6 321-1263,-6-47 335,-1 155-241,-1-1 0,0 0-1,-1-2 29,0 2-41,1 0 0,0 0 0,1-3 41,-5-86 0,6 85 16,1-1 0,3-17-16,-2 23-4,-1-1 0,0 1 1,-2-1-1,0-4 4,0-16-81,0 30 85,0 0 1,-1 0-1,0 0 1,0 0-1,0 0 0,-1 0 1,0 0-1,0 1 1,0-1-1,-1 1 0,-1-2-4,-13-22-27,17 26 30,-1 1 0,1 0 0,-1 0 0,0 0 0,0 0 0,0 1-1,0-1 1,0 0 0,0 1 0,0 0 0,-1-1 0,1 1 0,0 0 0,-2-1-3,-40-11-10,29 9 1,-15-5 37,1 2 1,-1 1 0,0 1 0,-1 2 0,-16 1-29,-59-8 0,92 9 0,0 0 0,-9-2 0,9 1 0,0 0 0,-8 1 0,-67 0-18,-34 1-87,-22 6 105,38 9 24,69-8 46,1-2 1,-35 0-71,-318-5-165,361-1 272,-24-4-107,24 1 21,-25 1-21,15 4-65,0 3-1,-8 2 66,-9 1 56,27-5-26,-1-1 0,-4-2-30,-6 0 10,-5-1-10,1-3 0,0-2 0,0-2 0,-9-4 0,-21-3 10,5-2 9,-15-2-11,60 14-42,17 4 36,0 0-1,-1 1 0,1 0 1,-1 0-1,-1 0-1,-19 1 64,-21 0 38,-21 3-102,49-1-20,15-2 30,-1 1 1,1-1-1,0 2 0,-3 0-10,-22 5 15,0-1 0,1-1 0,-1-2 0,-1-1 0,1-1-15,-208-1-80,238 0-32,1 0-208,0 0-299,-2 1-1136,-6 5-1679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08:38:12.146"/>
    </inkml:context>
    <inkml:brush xml:id="br0">
      <inkml:brushProperty name="width" value="0.2" units="cm"/>
      <inkml:brushProperty name="height" value="0.2" units="cm"/>
      <inkml:brushProperty name="color" value="#E71224"/>
    </inkml:brush>
  </inkml:definitions>
  <inkml:trace contextRef="#ctx0" brushRef="#br0">44 6 2816,'0'0'106,"1"-1"1,-1 1-1,0-1 1,1 1-1,-1 0 0,0-1 1,1 1-1,-1 0 1,1-1-1,-1 1 0,0 0 1,1 0-1,-1-1 1,1 1-1,-1 0 0,1 0 1,-1 0-1,1 0 1,-1 0-1,1-1 0,-1 1 1,1 0-1,-1 0 1,1 0-1,-1 0 0,1 1 1,-1-1-1,1 0 1,0 0-107,1 1 99,0-1-1,0 1 1,-1 0 0,1 0 0,0 0 0,0 1 0,-1-1 0,1 0-1,-1 1-98,9 7-109,0 1 0,5 9 109,-8-11 419,7 10-304,0 1 0,-1 3-115,17 23 175,-5-13-69,-10-13-4,0 1-1,-2 0 1,0 1-1,0 4-101,-4-6 33,-2-7-16,-2 2 0,1-1 0,-2 1 0,3 9-17,0 3 538,9 25-538,-9-32 134,-1 0-1,0 0 1,-2 0-1,2 16-133,-1 14-94,-1 1 263,-1 17-169,-3 184 53,-1-234-39,-1-1 1,0 1-1,-2-1 0,0 0 0,-1 3-14,0-3 12,1 0 1,0 1 0,2-1-1,0 1 1,0 3-13,-4 75 5,6-78-2,1 1-1,3 13-2,0 45 27,-3-61-35,-1 0 1,-1 0-1,-1 1 0,0-1 1,-1-1-1,0 1 0,-6 12 8,-2 18-106,8-31 106,1 1 0,0-1 0,1 1 0,1 0 0,0-1 0,1 1 0,1 0 0,0-1 0,1 0 0,2 9 0,0 0 28,-2 1 1,-1-1-1,-1 1 1,-2 17-29,1-15 9,0-25-4,0 0 0,0 0 1,0 0-1,0 0 0,0 0 1,0 0-1,0 0 0,0 0 1,1 0-1,-1 0 0,0-1 1,1 1-1,-1 0 0,0 0 1,1 0-1,-1 0 0,1 0 1,0 0-1,-1-1 0,1 1 1,0 0-1,-1-1 0,1 1 1,0 0-1,0-1 0,0 1-5,0 0 29,0-1 0,0 1-1,1-1 1,-1 0 0,0 0 0,0 1-1,0-1 1,0 0 0,1 0-1,-1 0 1,0 0 0,0-1-1,0 1 1,1 0-29,9-1 105,3-3-56,6-2 19,-9 7-83,0 0 0,0 1-1,-1 0 1,1 0 0,-1 1-1,0 1 1,1 0 0,1 2 15,1 0 0,0-1 0,0 0 0,0-1 0,1 0 0,-1-1 0,1-1 0,0 0 0,1-1 0,81 5-118,160-2 241,-70-8-96,171 8-75,-299-1-56,-1 2 0,20 6 104,-13-2-32,-18-1 73,-27-4 16,0-1-1,9 0-56,85 9 26,-63-5 23,47-1-49,-8-4-36,-24 0 61,9-3-25,84-2 6,19-1-12,-69-1-111,-76 3 191,0 1 0,3 2-74,8 0-116,-39-1 129,0-1 0,0 1 0,0-1 0,-1 0 0,5-1-13,-4 1-5,0 0-1,0 0 1,0 0-1,0 1 1,0-1-1,0 1 6,54-8-160,-54 8 179,0-1-1,0 0 1,0-1 0,-1 1-1,1-1 1,0 1 0,0-1-1,-1 0 1,0 0 0,1-1-1,-1 1 1,0-1 0,0 1-1,0-1 1,0 0 0,0-1-19,2-2-5,0-1 1,0 0 0,-1-1 0,1 1 0,-2-1-1,1 0 1,1-4 4,-4 8-8,2-7 64,0-1 0,0 1 0,-1-1 0,-1 1 0,0-1-1,-1 0 1,0 0 0,-2-10-56,1 6 67,1 1 0,1-1 0,0 0 0,3-14-67,3-11 58,-2-1 1,-2 1-1,-2-1 0,-1-8-58,0 50 2,-6-54 195,6-390 944,6 321-1263,-6-47 335,-1 155-241,-1-1 0,0 0-1,-1-2 29,0 2-41,1 0 0,0 0 0,1-3 41,-5-86 0,6 85 16,1-1 0,3-17-16,-2 23-4,-1-1 0,0 1 1,-2-1-1,0-4 4,0-16-81,0 30 85,0 0 1,-1 0-1,0 0 1,0 0-1,0 0 0,-1 0 1,0 0-1,0 1 1,0-1-1,-1 1 0,-1-2-4,-13-22-27,17 26 30,-1 1 0,1 0 0,-1 0 0,0 0 0,0 0 0,0 1-1,0-1 1,0 0 0,0 1 0,0 0 0,-1-1 0,1 1 0,0 0 0,-2-1-3,-40-11-10,29 9 1,-15-5 37,1 2 1,-1 1 0,0 1 0,-1 2 0,-16 1-29,-59-8 0,92 9 0,0 0 0,-9-2 0,9 1 0,0 0 0,-8 1 0,-67 0-18,-34 1-87,-22 6 105,38 9 24,69-8 46,1-2 1,-35 0-71,-318-5-165,361-1 272,-24-4-107,24 1 21,-25 1-21,15 4-65,0 3-1,-8 2 66,-9 1 56,27-5-26,-1-1 0,-4-2-30,-6 0 10,-5-1-10,1-3 0,0-2 0,0-2 0,-9-4 0,-21-3 10,5-2 9,-15-2-11,60 14-42,17 4 36,0 0-1,-1 1 0,1 0 1,-1 0-1,-1 0-1,-19 1 64,-21 0 38,-21 3-102,49-1-20,15-2 30,-1 1 1,1-1-1,0 2 0,-3 0-10,-22 5 15,0-1 0,1-1 0,-1-2 0,-1-1 0,1-1-15,-208-1-80,238 0-32,1 0-208,0 0-299,-2 1-1136,-6 5-1679</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08:38:12.146"/>
    </inkml:context>
    <inkml:brush xml:id="br0">
      <inkml:brushProperty name="width" value="0.2" units="cm"/>
      <inkml:brushProperty name="height" value="0.2" units="cm"/>
      <inkml:brushProperty name="color" value="#E71224"/>
    </inkml:brush>
  </inkml:definitions>
  <inkml:trace contextRef="#ctx0" brushRef="#br0">44 6 2816,'0'0'106,"1"-1"1,-1 1-1,0-1 1,1 1-1,-1 0 0,0-1 1,1 1-1,-1 0 1,1-1-1,-1 1 0,0 0 1,1 0-1,-1-1 1,1 1-1,-1 0 0,1 0 1,-1 0-1,1 0 1,-1 0-1,1-1 0,-1 1 1,1 0-1,-1 0 1,1 0-1,-1 0 0,1 1 1,-1-1-1,1 0 1,0 0-107,1 1 99,0-1-1,0 1 1,-1 0 0,1 0 0,0 0 0,0 1 0,-1-1 0,1 0-1,-1 1-98,9 7-109,0 1 0,5 9 109,-8-11 419,7 10-304,0 1 0,-1 3-115,17 23 175,-5-13-69,-10-13-4,0 1-1,-2 0 1,0 1-1,0 4-101,-4-6 33,-2-7-16,-2 2 0,1-1 0,-2 1 0,3 9-17,0 3 538,9 25-538,-9-32 134,-1 0-1,0 0 1,-2 0-1,2 16-133,-1 14-94,-1 1 263,-1 17-169,-3 184 53,-1-234-39,-1-1 1,0 1-1,-2-1 0,0 0 0,-1 3-14,0-3 12,1 0 1,0 1 0,2-1-1,0 1 1,0 3-13,-4 75 5,6-78-2,1 1-1,3 13-2,0 45 27,-3-61-35,-1 0 1,-1 0-1,-1 1 0,0-1 1,-1-1-1,0 1 0,-6 12 8,-2 18-106,8-31 106,1 1 0,0-1 0,1 1 0,1 0 0,0-1 0,1 1 0,1 0 0,0-1 0,1 0 0,2 9 0,0 0 28,-2 1 1,-1-1-1,-1 1 1,-2 17-29,1-15 9,0-25-4,0 0 0,0 0 1,0 0-1,0 0 0,0 0 1,0 0-1,0 0 0,0 0 1,1 0-1,-1 0 0,0-1 1,1 1-1,-1 0 0,0 0 1,1 0-1,-1 0 0,1 0 1,0 0-1,-1-1 0,1 1 1,0 0-1,-1-1 0,1 1 1,0 0-1,0-1 0,0 1-5,0 0 29,0-1 0,0 1-1,1-1 1,-1 0 0,0 0 0,0 1-1,0-1 1,0 0 0,1 0-1,-1 0 1,0 0 0,0-1-1,0 1 1,1 0-29,9-1 105,3-3-56,6-2 19,-9 7-83,0 0 0,0 1-1,-1 0 1,1 0 0,-1 1-1,0 1 1,1 0 0,1 2 15,1 0 0,0-1 0,0 0 0,0-1 0,1 0 0,-1-1 0,1-1 0,0 0 0,1-1 0,81 5-118,160-2 241,-70-8-96,171 8-75,-299-1-56,-1 2 0,20 6 104,-13-2-32,-18-1 73,-27-4 16,0-1-1,9 0-56,85 9 26,-63-5 23,47-1-49,-8-4-36,-24 0 61,9-3-25,84-2 6,19-1-12,-69-1-111,-76 3 191,0 1 0,3 2-74,8 0-116,-39-1 129,0-1 0,0 1 0,0-1 0,-1 0 0,5-1-13,-4 1-5,0 0-1,0 0 1,0 0-1,0 1 1,0-1-1,0 1 6,54-8-160,-54 8 179,0-1-1,0 0 1,0-1 0,-1 1-1,1-1 1,0 1 0,0-1-1,-1 0 1,0 0 0,1-1-1,-1 1 1,0-1 0,0 1-1,0-1 1,0 0 0,0-1-19,2-2-5,0-1 1,0 0 0,-1-1 0,1 1 0,-2-1-1,1 0 1,1-4 4,-4 8-8,2-7 64,0-1 0,0 1 0,-1-1 0,-1 1 0,0-1-1,-1 0 1,0 0 0,-2-10-56,1 6 67,1 1 0,1-1 0,0 0 0,3-14-67,3-11 58,-2-1 1,-2 1-1,-2-1 0,-1-8-58,0 50 2,-6-54 195,6-390 944,6 321-1263,-6-47 335,-1 155-241,-1-1 0,0 0-1,-1-2 29,0 2-41,1 0 0,0 0 0,1-3 41,-5-86 0,6 85 16,1-1 0,3-17-16,-2 23-4,-1-1 0,0 1 1,-2-1-1,0-4 4,0-16-81,0 30 85,0 0 1,-1 0-1,0 0 1,0 0-1,0 0 0,-1 0 1,0 0-1,0 1 1,0-1-1,-1 1 0,-1-2-4,-13-22-27,17 26 30,-1 1 0,1 0 0,-1 0 0,0 0 0,0 0 0,0 1-1,0-1 1,0 0 0,0 1 0,0 0 0,-1-1 0,1 1 0,0 0 0,-2-1-3,-40-11-10,29 9 1,-15-5 37,1 2 1,-1 1 0,0 1 0,-1 2 0,-16 1-29,-59-8 0,92 9 0,0 0 0,-9-2 0,9 1 0,0 0 0,-8 1 0,-67 0-18,-34 1-87,-22 6 105,38 9 24,69-8 46,1-2 1,-35 0-71,-318-5-165,361-1 272,-24-4-107,24 1 21,-25 1-21,15 4-65,0 3-1,-8 2 66,-9 1 56,27-5-26,-1-1 0,-4-2-30,-6 0 10,-5-1-10,1-3 0,0-2 0,0-2 0,-9-4 0,-21-3 10,5-2 9,-15-2-11,60 14-42,17 4 36,0 0-1,-1 1 0,1 0 1,-1 0-1,-1 0-1,-19 1 64,-21 0 38,-21 3-102,49-1-20,15-2 30,-1 1 1,1-1-1,0 2 0,-3 0-10,-22 5 15,0-1 0,1-1 0,-1-2 0,-1-1 0,1-1-15,-208-1-80,238 0-32,1 0-208,0 0-299,-2 1-1136,-6 5-1679</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08:38:12.146"/>
    </inkml:context>
    <inkml:brush xml:id="br0">
      <inkml:brushProperty name="width" value="0.2" units="cm"/>
      <inkml:brushProperty name="height" value="0.2" units="cm"/>
      <inkml:brushProperty name="color" value="#E71224"/>
    </inkml:brush>
  </inkml:definitions>
  <inkml:trace contextRef="#ctx0" brushRef="#br0">44 6 2816,'0'0'106,"1"-1"1,-1 1-1,0-1 1,1 1-1,-1 0 0,0-1 1,1 1-1,-1 0 1,1-1-1,-1 1 0,0 0 1,1 0-1,-1-1 1,1 1-1,-1 0 0,1 0 1,-1 0-1,1 0 1,-1 0-1,1-1 0,-1 1 1,1 0-1,-1 0 1,1 0-1,-1 0 0,1 1 1,-1-1-1,1 0 1,0 0-107,1 1 99,0-1-1,0 1 1,-1 0 0,1 0 0,0 0 0,0 1 0,-1-1 0,1 0-1,-1 1-98,9 7-109,0 1 0,5 9 109,-8-11 419,7 10-304,0 1 0,-1 3-115,17 23 175,-5-13-69,-10-13-4,0 1-1,-2 0 1,0 1-1,0 4-101,-4-6 33,-2-7-16,-2 2 0,1-1 0,-2 1 0,3 9-17,0 3 538,9 25-538,-9-32 134,-1 0-1,0 0 1,-2 0-1,2 16-133,-1 14-94,-1 1 263,-1 17-169,-3 184 53,-1-234-39,-1-1 1,0 1-1,-2-1 0,0 0 0,-1 3-14,0-3 12,1 0 1,0 1 0,2-1-1,0 1 1,0 3-13,-4 75 5,6-78-2,1 1-1,3 13-2,0 45 27,-3-61-35,-1 0 1,-1 0-1,-1 1 0,0-1 1,-1-1-1,0 1 0,-6 12 8,-2 18-106,8-31 106,1 1 0,0-1 0,1 1 0,1 0 0,0-1 0,1 1 0,1 0 0,0-1 0,1 0 0,2 9 0,0 0 28,-2 1 1,-1-1-1,-1 1 1,-2 17-29,1-15 9,0-25-4,0 0 0,0 0 1,0 0-1,0 0 0,0 0 1,0 0-1,0 0 0,0 0 1,1 0-1,-1 0 0,0-1 1,1 1-1,-1 0 0,0 0 1,1 0-1,-1 0 0,1 0 1,0 0-1,-1-1 0,1 1 1,0 0-1,-1-1 0,1 1 1,0 0-1,0-1 0,0 1-5,0 0 29,0-1 0,0 1-1,1-1 1,-1 0 0,0 0 0,0 1-1,0-1 1,0 0 0,1 0-1,-1 0 1,0 0 0,0-1-1,0 1 1,1 0-29,9-1 105,3-3-56,6-2 19,-9 7-83,0 0 0,0 1-1,-1 0 1,1 0 0,-1 1-1,0 1 1,1 0 0,1 2 15,1 0 0,0-1 0,0 0 0,0-1 0,1 0 0,-1-1 0,1-1 0,0 0 0,1-1 0,81 5-118,160-2 241,-70-8-96,171 8-75,-299-1-56,-1 2 0,20 6 104,-13-2-32,-18-1 73,-27-4 16,0-1-1,9 0-56,85 9 26,-63-5 23,47-1-49,-8-4-36,-24 0 61,9-3-25,84-2 6,19-1-12,-69-1-111,-76 3 191,0 1 0,3 2-74,8 0-116,-39-1 129,0-1 0,0 1 0,0-1 0,-1 0 0,5-1-13,-4 1-5,0 0-1,0 0 1,0 0-1,0 1 1,0-1-1,0 1 6,54-8-160,-54 8 179,0-1-1,0 0 1,0-1 0,-1 1-1,1-1 1,0 1 0,0-1-1,-1 0 1,0 0 0,1-1-1,-1 1 1,0-1 0,0 1-1,0-1 1,0 0 0,0-1-19,2-2-5,0-1 1,0 0 0,-1-1 0,1 1 0,-2-1-1,1 0 1,1-4 4,-4 8-8,2-7 64,0-1 0,0 1 0,-1-1 0,-1 1 0,0-1-1,-1 0 1,0 0 0,-2-10-56,1 6 67,1 1 0,1-1 0,0 0 0,3-14-67,3-11 58,-2-1 1,-2 1-1,-2-1 0,-1-8-58,0 50 2,-6-54 195,6-390 944,6 321-1263,-6-47 335,-1 155-241,-1-1 0,0 0-1,-1-2 29,0 2-41,1 0 0,0 0 0,1-3 41,-5-86 0,6 85 16,1-1 0,3-17-16,-2 23-4,-1-1 0,0 1 1,-2-1-1,0-4 4,0-16-81,0 30 85,0 0 1,-1 0-1,0 0 1,0 0-1,0 0 0,-1 0 1,0 0-1,0 1 1,0-1-1,-1 1 0,-1-2-4,-13-22-27,17 26 30,-1 1 0,1 0 0,-1 0 0,0 0 0,0 0 0,0 1-1,0-1 1,0 0 0,0 1 0,0 0 0,-1-1 0,1 1 0,0 0 0,-2-1-3,-40-11-10,29 9 1,-15-5 37,1 2 1,-1 1 0,0 1 0,-1 2 0,-16 1-29,-59-8 0,92 9 0,0 0 0,-9-2 0,9 1 0,0 0 0,-8 1 0,-67 0-18,-34 1-87,-22 6 105,38 9 24,69-8 46,1-2 1,-35 0-71,-318-5-165,361-1 272,-24-4-107,24 1 21,-25 1-21,15 4-65,0 3-1,-8 2 66,-9 1 56,27-5-26,-1-1 0,-4-2-30,-6 0 10,-5-1-10,1-3 0,0-2 0,0-2 0,-9-4 0,-21-3 10,5-2 9,-15-2-11,60 14-42,17 4 36,0 0-1,-1 1 0,1 0 1,-1 0-1,-1 0-1,-19 1 64,-21 0 38,-21 3-102,49-1-20,15-2 30,-1 1 1,1-1-1,0 2 0,-3 0-10,-22 5 15,0-1 0,1-1 0,-1-2 0,-1-1 0,1-1-15,-208-1-80,238 0-32,1 0-208,0 0-299,-2 1-1136,-6 5-1679</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08:41:20.079"/>
    </inkml:context>
    <inkml:brush xml:id="br0">
      <inkml:brushProperty name="width" value="0.2" units="cm"/>
      <inkml:brushProperty name="height" value="0.2" units="cm"/>
      <inkml:brushProperty name="color" value="#E71224"/>
    </inkml:brush>
  </inkml:definitions>
  <inkml:trace contextRef="#ctx0" brushRef="#br0">42 138 3200,'-1'-5'163,"0"-1"0,0 1 0,1-1 0,-1 1-1,1-1 1,0 1 0,0-1 0,1 1 0,-1 0 0,1-1 0,0-1-163,0-2 58,0 1 0,-1 0 0,1 0-1,-2 0 1,1-1-58,-1-10 841,1 17-723,0 2-22,2 2-6,0 1-54,2 0-1,-2 1 0,1 0 1,-1-1-1,1 1 0,-1 0 1,0 0-1,0 0 0,0 1 1,0-1-1,-1 0 0,1 1 1,-2-1-1,1 1 0,0 0 1,1 4-36,-2 27 322,0-1 1,-3 1-1,0 4-322,-1 7 547,0 20-547,4-29 108,-1 9 40,3 0-1,1-1 1,1 1 0,3 2-148,1 0 233,24 115 217,-7-64-166,6 7-284,-15-63 165,1 0 0,0-1-1,14 21-164,-10-26 126,-3 1 0,3 13-126,-13-31 24,-2 0 0,0 1 1,0-1-1,-2 2 1,2 10-25,-2 6-9,18 119 78,-17-128-89,1 0-1,3-1 1,-1 0-1,4 5 21,11 47 102,-13-53 3,-5-15-119,-1 0-1,2 0 1,-1-1 0,6 8 14,-6-13 51,1 1 0,0-1 0,0 0 0,0-1-1,0 1 1,1-2 0,0 1 0,1-1 0,-1 0 0,1-1 0,0 1-51,9 3 121,0-2 1,0 0-1,0-1 0,14 2-121,22 6 50,-32-6-25,18 2-25,14-2 101,41 0-101,30 0-76,-1-1-67,48 0 394,213-15-38,-261 9-175,122 18-38,-138-8 437,14-5-437,-86-5 68,200-5-232,-71 2 444,-74 3-581,31-7 301,-19-4 457,12-1-456,34-13-1,-127 21 34,6-1-296,-1-2 0,20-9 262,-41 13 74,-1 0 1,0 0 0,0-1-1,0 1 1,0-1 0,-1 0-1,1-1 1,-1 1 0,0-1-1,0 0-74,4-9 89,0 0 0,-1 0-1,0-1 1,-2 0 0,1 0-1,-1-1 1,-1 1-89,1-9 227,0 1 1,-2-1-1,0 0 1,-1-9-228,-6-71 416,1-100 144,-1 96-699,3 63 102,-1 1-1,-9-44 38,2 19 1,2 15 49,-3 1 1,-6-14-51,-6-29 43,-26-131 26,43 203-107,-1 1 0,-7-14 38,5 12 49,3 10-42,-1 1 1,0 0-1,-1 0 0,0 1 1,-6-7-8,-12-19-79,-24-51 162,-2-3-70,48 88-36,0 1 0,1-1 0,-1 1 0,0 1 0,0-1 0,0 1 0,-1 0 0,0-1 23,-17-13-46,12 9 73,-1 1 0,0 0-1,-1 1 1,1 0 0,-1 1 0,-8-1-27,-19-10-6,31 12 4,-1 1 0,1 1 1,-1 0-1,1 0 0,-1 1 0,-6 0 2,-5 1-45,-1 1 0,-6 2 45,1-1-16,0-1 0,-2-2 16,4 1 45,-1 0 0,-11 4-45,-40 10-98,-37 5 74,22-5 24,48-6 0,-31 0 0,24-4 0,-5 4 0,-19 2 0,-10-2 0,0-4 0,-25-6 0,-68-4 25,41 3-45,-88-13 15,197 13 5,-12 0 10,-25-9-10,-118-23 125,82 17-42,26 7-48,33 5 0,-15-4-35,-2-2-25,-2 4 1,-2 3 24,22 1-69,-16 1 63,-16 4 6,11 0-31,-89 9 154,19-14-145,122 2 52,-6 0-17,14 3-35,1-1 0,-1 0-1,1 0 1,-1 0 0,1 0 0,-1 1-1,1-1 1,-1 0 0,1 1-1,0-1 1,0 0 0,0 1 0,-1-1-1,1 0 1,0 1 0,0-1-1,-1 1 1,1-1 0,0 1 0,0-1-1,-1 1 1,1-1 0,0 0-1,0 1 1,0-1 0,0 1 0,0-1-1,0 1 1,0 0 0,0-1-1,0 1 1,0-1 0,0 1 0,0-1 22,0 4-576,0 0 1,0-1-1,1 1 1,-1 0-1,1-1 1,0 1-1,-1-1 1,2 1-1,-1-1 1,1 1-1,0 2 576,6 3-3013</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08:43:25.983"/>
    </inkml:context>
    <inkml:brush xml:id="br0">
      <inkml:brushProperty name="width" value="0.2" units="cm"/>
      <inkml:brushProperty name="height" value="0.2" units="cm"/>
      <inkml:brushProperty name="color" value="#E71224"/>
    </inkml:brush>
  </inkml:definitions>
  <inkml:trace contextRef="#ctx0" brushRef="#br0">4 105 1536,'-2'-7'111,"0"-7"383,5 8 38,6-11-133,-5-2-384,-4 18 35,1-2 0,-1 2-1,1-2 1,-1 2 0,1-1 0,0 0-1,-1 0 1,1 1 0,0-1-1,0 0 1,-1 0 0,1 1-1,0 0 1,0-2 0,0 2 0,1 0-50,0-2 207,1 2 1,0-2-1,0 2 1,0 0-1,0 0 1,0-1 0,0 2-1,0-1 1,0 1-1,0 0 1,0 0 0,0 1-1,0-1-207,9 2 464,-11-2-443,0 0-1,0 0 1,0 1-1,0-1 1,-1 0-1,1 1 1,0-1-1,0 1 1,0-1 0,-1 2-1,1-1 1,0-1-1,0 1 1,-1 0-1,0 1 1,1-1-1,0 0 1,0-1 0,-1 2-1,1-1 1,-1 0-1,0 2-20,10 32 256,-7-24-100,5 26 277,-6-26-250,0-1-1,1 1 0,0-1 1,0 1-183,41 126 798,-1 3-172,-30-99-629,-2-1 0,0 2 1,-3-1-1,0 2 0,-1 1 1,1 21 2,0 19-117,1 54 117,0-5 53,-8-113-54,2 20-17,1-1-1,4 19 19,4 29 100,-9-59-65,1 0 0,0 0 0,2-1 0,2 11-35,4 3 69,1 0-1,1 0-68,-9-30 3,0 2 1,0-2 0,1 0-1,-1 0 1,1-1-1,1 1 1,0-2 0,4 5-4,15 14 160,1-2 0,1-1 0,0-4 0,17 10-160,50 33 106,-47-31-84,46 22-22,66 13-11,-118-55 110,-1-3-1,39 1-98,148-2 299,-108-1-349,-2 1 36,-23-7 83,-11 1-47,27-8-22,267-34 96,-108 8-86,-179 16-10,68-15 25,-6-1-18,-51 6 122,-87 21-114,2-3-28,-2-2-1,2 1 1,12-12 13,17-9 72,-28 19-64,0-2-1,-1-2 1,0 0-1,0 0 1,12-18-8,-13 14 72,-1 1 1,0-3-1,-2 0 1,1-2-1,0-2-72,-8 9 25,1-1-1,-2 1 0,1-2 0,-2 0-24,2-1-27,0-7 240,0 0 0,0-2 0,-2 1 1,2-18-214,-1 5 0,-2 20 1,-2 1 0,1-1 0,-2 0 0,0 0 0,0-12-1,-3-31 27,-4-5-27,3 18 69,-17-216 235,17 231-283,1-1-1,-3 1 0,1-1 0,-2 2 1,-5-13-21,4 22 53,-1 2 0,1-1 1,-1 1-1,-2 2 0,0 0 1,1 0-1,-2 3 0,-1-1 1,-5-7-54,0 6 6,-1 0 0,-1 3 1,0-1-1,0 3 1,-19-9-7,-16-10 90,11 6-30,-2 5 0,0 3 0,-23-4-60,5 1-14,50 19-2,0 0 0,0 2 0,-14 1 16,11 0-19,1-2 0,-10-1 19,-24-8 111,-7 5-111,-39-8 113,-162-33-22,224 42 67,-26 1-158,9 1 87,-103-4-129,89 4 23,-3 4 19,-45-1 93,57-2-161,10 0 115,-25-5-47,38 2 24,-35 2-24,11 1-83,-42 0 69,0 9 0,1 5 0,-14 13 14,-33-2 85,115-19-177,-28-2 92,25-1 65,-15 4-65,-12 6-58,-34-5 58,14 2 170,-79 1-207,136-8 27,-1-1 1,1-3 0,-6-2 9,22 4 49,-12-2 278,15 3-291,-1 0-1,1 0 1,0-1-1,0 0 1,0 0 0,0-1-1,0 1 1,0-2-1,0 1 1,-3-4-36,-9-5 187,8 6 85,4 4-971,4 1-4416,4 11 1921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3361D4D-BBB0-425F-81E5-D16DF558CE00}" type="datetimeFigureOut">
              <a:rPr lang="nb-NO" smtClean="0"/>
              <a:t>25.02.2021</a:t>
            </a:fld>
            <a:endParaRPr lang="nb-NO"/>
          </a:p>
        </p:txBody>
      </p:sp>
      <p:sp>
        <p:nvSpPr>
          <p:cNvPr id="4" name="Plassholder for lysbil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C2A8049-8A12-4E74-9CEB-F634D483E328}" type="slidenum">
              <a:rPr lang="nb-NO" smtClean="0"/>
              <a:t>‹#›</a:t>
            </a:fld>
            <a:endParaRPr lang="nb-NO"/>
          </a:p>
        </p:txBody>
      </p:sp>
    </p:spTree>
    <p:extLst>
      <p:ext uri="{BB962C8B-B14F-4D97-AF65-F5344CB8AC3E}">
        <p14:creationId xmlns:p14="http://schemas.microsoft.com/office/powerpoint/2010/main" val="449927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a:t>
            </a:fld>
            <a:endParaRPr lang="nb-NO"/>
          </a:p>
        </p:txBody>
      </p:sp>
    </p:spTree>
    <p:extLst>
      <p:ext uri="{BB962C8B-B14F-4D97-AF65-F5344CB8AC3E}">
        <p14:creationId xmlns:p14="http://schemas.microsoft.com/office/powerpoint/2010/main" val="3844068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5</a:t>
            </a:fld>
            <a:endParaRPr lang="nb-NO"/>
          </a:p>
        </p:txBody>
      </p:sp>
    </p:spTree>
    <p:extLst>
      <p:ext uri="{BB962C8B-B14F-4D97-AF65-F5344CB8AC3E}">
        <p14:creationId xmlns:p14="http://schemas.microsoft.com/office/powerpoint/2010/main" val="3856858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9</a:t>
            </a:fld>
            <a:endParaRPr lang="nb-NO"/>
          </a:p>
        </p:txBody>
      </p:sp>
    </p:spTree>
    <p:extLst>
      <p:ext uri="{BB962C8B-B14F-4D97-AF65-F5344CB8AC3E}">
        <p14:creationId xmlns:p14="http://schemas.microsoft.com/office/powerpoint/2010/main" val="269612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19</a:t>
            </a:fld>
            <a:endParaRPr lang="nb-NO"/>
          </a:p>
        </p:txBody>
      </p:sp>
    </p:spTree>
    <p:extLst>
      <p:ext uri="{BB962C8B-B14F-4D97-AF65-F5344CB8AC3E}">
        <p14:creationId xmlns:p14="http://schemas.microsoft.com/office/powerpoint/2010/main" val="501329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27</a:t>
            </a:fld>
            <a:endParaRPr lang="nb-NO"/>
          </a:p>
        </p:txBody>
      </p:sp>
    </p:spTree>
    <p:extLst>
      <p:ext uri="{BB962C8B-B14F-4D97-AF65-F5344CB8AC3E}">
        <p14:creationId xmlns:p14="http://schemas.microsoft.com/office/powerpoint/2010/main" val="3941806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35</a:t>
            </a:fld>
            <a:endParaRPr lang="nb-NO"/>
          </a:p>
        </p:txBody>
      </p:sp>
    </p:spTree>
    <p:extLst>
      <p:ext uri="{BB962C8B-B14F-4D97-AF65-F5344CB8AC3E}">
        <p14:creationId xmlns:p14="http://schemas.microsoft.com/office/powerpoint/2010/main" val="37296331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vedslide, buet tittel undertittel">
    <p:spTree>
      <p:nvGrpSpPr>
        <p:cNvPr id="1" name=""/>
        <p:cNvGrpSpPr/>
        <p:nvPr/>
      </p:nvGrpSpPr>
      <p:grpSpPr>
        <a:xfrm>
          <a:off x="0" y="0"/>
          <a:ext cx="0" cy="0"/>
          <a:chOff x="0" y="0"/>
          <a:chExt cx="0" cy="0"/>
        </a:xfrm>
      </p:grpSpPr>
      <p:sp>
        <p:nvSpPr>
          <p:cNvPr id="12" name="Plassholder for bilde 11"/>
          <p:cNvSpPr>
            <a:spLocks noGrp="1"/>
          </p:cNvSpPr>
          <p:nvPr>
            <p:ph type="pic" sz="quarter" idx="13"/>
          </p:nvPr>
        </p:nvSpPr>
        <p:spPr>
          <a:xfrm>
            <a:off x="7" y="197708"/>
            <a:ext cx="9144000" cy="7110413"/>
          </a:xfrm>
        </p:spPr>
        <p:txBody>
          <a:bodyPr/>
          <a:lstStyle>
            <a:lvl1pPr marL="0" indent="0">
              <a:buNone/>
              <a:defRPr/>
            </a:lvl1pPr>
          </a:lstStyle>
          <a:p>
            <a:endParaRPr lang="nb-NO" dirty="0"/>
          </a:p>
        </p:txBody>
      </p:sp>
      <p:sp>
        <p:nvSpPr>
          <p:cNvPr id="7" name="Rektangel 19"/>
          <p:cNvSpPr/>
          <p:nvPr userDrawn="1"/>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Rektangel 19"/>
          <p:cNvSpPr/>
          <p:nvPr userDrawn="1"/>
        </p:nvSpPr>
        <p:spPr>
          <a:xfrm>
            <a:off x="0" y="4704746"/>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pic>
        <p:nvPicPr>
          <p:cNvPr id="10" name="Bilde 9"/>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9" name="Undertittel 2"/>
          <p:cNvSpPr>
            <a:spLocks noGrp="1"/>
          </p:cNvSpPr>
          <p:nvPr>
            <p:ph type="subTitle" idx="1"/>
          </p:nvPr>
        </p:nvSpPr>
        <p:spPr>
          <a:xfrm>
            <a:off x="467928" y="6133487"/>
            <a:ext cx="6051665" cy="739311"/>
          </a:xfrm>
        </p:spPr>
        <p:txBody>
          <a:bodyPr>
            <a:normAutofit/>
          </a:bodyPr>
          <a:lstStyle>
            <a:lvl1pPr marL="0" indent="0">
              <a:buNone/>
              <a:defRPr sz="2000"/>
            </a:lvl1pPr>
          </a:lstStyle>
          <a:p>
            <a:pPr algn="l"/>
            <a:endParaRPr lang="nb-NO" dirty="0"/>
          </a:p>
        </p:txBody>
      </p:sp>
      <p:sp>
        <p:nvSpPr>
          <p:cNvPr id="2" name="Tittel 1"/>
          <p:cNvSpPr>
            <a:spLocks noGrp="1"/>
          </p:cNvSpPr>
          <p:nvPr>
            <p:ph type="title"/>
          </p:nvPr>
        </p:nvSpPr>
        <p:spPr>
          <a:xfrm>
            <a:off x="457203" y="5324219"/>
            <a:ext cx="8229600" cy="794471"/>
          </a:xfrm>
        </p:spPr>
        <p:txBody>
          <a:bodyPr>
            <a:normAutofit/>
          </a:bodyPr>
          <a:lstStyle>
            <a:lvl1pPr algn="l">
              <a:defRPr sz="3200">
                <a:solidFill>
                  <a:schemeClr val="bg1"/>
                </a:solidFill>
              </a:defRPr>
            </a:lvl1pPr>
          </a:lstStyle>
          <a:p>
            <a:r>
              <a:rPr lang="nb-NO"/>
              <a:t>Klikk for å redigere tittelstil</a:t>
            </a:r>
          </a:p>
        </p:txBody>
      </p:sp>
    </p:spTree>
    <p:extLst>
      <p:ext uri="{BB962C8B-B14F-4D97-AF65-F5344CB8AC3E}">
        <p14:creationId xmlns:p14="http://schemas.microsoft.com/office/powerpoint/2010/main" val="896726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1021492"/>
            <a:ext cx="3008313" cy="947588"/>
          </a:xfrm>
        </p:spPr>
        <p:txBody>
          <a:bodyPr anchor="b">
            <a:normAutofit/>
          </a:bodyPr>
          <a:lstStyle>
            <a:lvl1pPr algn="l">
              <a:defRPr sz="2400" b="0">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idx="1"/>
          </p:nvPr>
        </p:nvSpPr>
        <p:spPr>
          <a:xfrm>
            <a:off x="3575050" y="1021492"/>
            <a:ext cx="5111750" cy="5000367"/>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tekst 3"/>
          <p:cNvSpPr>
            <a:spLocks noGrp="1"/>
          </p:cNvSpPr>
          <p:nvPr>
            <p:ph type="body" sz="half" idx="2"/>
          </p:nvPr>
        </p:nvSpPr>
        <p:spPr>
          <a:xfrm>
            <a:off x="457200" y="2084173"/>
            <a:ext cx="3008313" cy="39376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282325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792362"/>
            <a:ext cx="5486400" cy="566738"/>
          </a:xfrm>
        </p:spPr>
        <p:txBody>
          <a:bodyPr anchor="b"/>
          <a:lstStyle>
            <a:lvl1pPr algn="l">
              <a:defRPr sz="2000" b="0" i="0">
                <a:latin typeface="Woodford Bourne" charset="0"/>
                <a:ea typeface="Woodford Bourne" charset="0"/>
                <a:cs typeface="Woodford Bourne" charset="0"/>
              </a:defRPr>
            </a:lvl1pPr>
          </a:lstStyle>
          <a:p>
            <a:r>
              <a:rPr lang="nb-NO" dirty="0"/>
              <a:t>Klikk for å redigere tittelstil</a:t>
            </a:r>
          </a:p>
        </p:txBody>
      </p:sp>
      <p:sp>
        <p:nvSpPr>
          <p:cNvPr id="3" name="Plassholder for bilde 2"/>
          <p:cNvSpPr>
            <a:spLocks noGrp="1"/>
          </p:cNvSpPr>
          <p:nvPr>
            <p:ph type="pic" idx="1"/>
          </p:nvPr>
        </p:nvSpPr>
        <p:spPr>
          <a:xfrm>
            <a:off x="1792288" y="1252151"/>
            <a:ext cx="5486400" cy="34754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a:t>Dra bildet til plassholderen eller klikk ikonet for å legge til</a:t>
            </a:r>
          </a:p>
        </p:txBody>
      </p:sp>
      <p:sp>
        <p:nvSpPr>
          <p:cNvPr id="4" name="Plassholder for tekst 3"/>
          <p:cNvSpPr>
            <a:spLocks noGrp="1"/>
          </p:cNvSpPr>
          <p:nvPr>
            <p:ph type="body" sz="half" idx="2"/>
          </p:nvPr>
        </p:nvSpPr>
        <p:spPr>
          <a:xfrm>
            <a:off x="1792288" y="5367338"/>
            <a:ext cx="5486400" cy="6709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431081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atin typeface="Woodford Bourne" charset="0"/>
                <a:ea typeface="Woodford Bourne" charset="0"/>
                <a:cs typeface="Woodford Bourne" charset="0"/>
              </a:defRPr>
            </a:lvl1pPr>
          </a:lstStyle>
          <a:p>
            <a:r>
              <a:rPr lang="nb-NO" dirty="0"/>
              <a:t>Klikk for å redigere tittelstil</a:t>
            </a:r>
          </a:p>
        </p:txBody>
      </p:sp>
      <p:sp>
        <p:nvSpPr>
          <p:cNvPr id="3" name="Plassholder for loddrett tekst 2"/>
          <p:cNvSpPr>
            <a:spLocks noGrp="1"/>
          </p:cNvSpPr>
          <p:nvPr>
            <p:ph type="body" orient="vert" idx="1"/>
          </p:nvPr>
        </p:nvSpPr>
        <p:spPr>
          <a:xfrm>
            <a:off x="457200" y="2148056"/>
            <a:ext cx="8229600" cy="3992563"/>
          </a:xfrm>
        </p:spPr>
        <p:txBody>
          <a:bodyPr vert="horz"/>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505401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og stort bilde">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
        <p:nvSpPr>
          <p:cNvPr id="8" name="Plassholder for bilde 7"/>
          <p:cNvSpPr>
            <a:spLocks noGrp="1"/>
          </p:cNvSpPr>
          <p:nvPr>
            <p:ph type="pic" sz="quarter" idx="13"/>
          </p:nvPr>
        </p:nvSpPr>
        <p:spPr>
          <a:xfrm>
            <a:off x="905990" y="2010032"/>
            <a:ext cx="7381275" cy="3904736"/>
          </a:xfrm>
        </p:spPr>
        <p:txBody>
          <a:bodyPr/>
          <a:lstStyle>
            <a:lvl1pPr marL="0" indent="0">
              <a:buNone/>
              <a:defRPr/>
            </a:lvl1pPr>
          </a:lstStyle>
          <a:p>
            <a:endParaRPr lang="nb-NO" dirty="0"/>
          </a:p>
        </p:txBody>
      </p:sp>
      <p:sp>
        <p:nvSpPr>
          <p:cNvPr id="9" name="Tittel 1"/>
          <p:cNvSpPr>
            <a:spLocks noGrp="1"/>
          </p:cNvSpPr>
          <p:nvPr>
            <p:ph type="title"/>
          </p:nvPr>
        </p:nvSpPr>
        <p:spPr>
          <a:xfrm>
            <a:off x="905990" y="1005016"/>
            <a:ext cx="7381275" cy="927310"/>
          </a:xfrm>
        </p:spPr>
        <p:txBody>
          <a:bodyPr/>
          <a:lstStyle>
            <a:lvl1pPr>
              <a:defRPr>
                <a:latin typeface="Woodford Bourne" charset="0"/>
                <a:ea typeface="Woodford Bourne" charset="0"/>
                <a:cs typeface="Woodford Bourne" charset="0"/>
              </a:defRPr>
            </a:lvl1pPr>
          </a:lstStyle>
          <a:p>
            <a:r>
              <a:rPr lang="nb-NO" dirty="0"/>
              <a:t>Klikk for å redigere tittelstil</a:t>
            </a:r>
          </a:p>
        </p:txBody>
      </p:sp>
    </p:spTree>
    <p:extLst>
      <p:ext uri="{BB962C8B-B14F-4D97-AF65-F5344CB8AC3E}">
        <p14:creationId xmlns:p14="http://schemas.microsoft.com/office/powerpoint/2010/main" val="304749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telside bue">
    <p:spTree>
      <p:nvGrpSpPr>
        <p:cNvPr id="1" name=""/>
        <p:cNvGrpSpPr/>
        <p:nvPr/>
      </p:nvGrpSpPr>
      <p:grpSpPr>
        <a:xfrm>
          <a:off x="0" y="0"/>
          <a:ext cx="0" cy="0"/>
          <a:chOff x="0" y="0"/>
          <a:chExt cx="0" cy="0"/>
        </a:xfrm>
      </p:grpSpPr>
      <p:sp>
        <p:nvSpPr>
          <p:cNvPr id="11" name="Plassholder for bilde 10"/>
          <p:cNvSpPr>
            <a:spLocks noGrp="1"/>
          </p:cNvSpPr>
          <p:nvPr>
            <p:ph type="pic" sz="quarter" idx="13"/>
          </p:nvPr>
        </p:nvSpPr>
        <p:spPr>
          <a:xfrm>
            <a:off x="0" y="6689"/>
            <a:ext cx="9144000" cy="6367463"/>
          </a:xfrm>
        </p:spPr>
        <p:txBody>
          <a:bodyPr/>
          <a:lstStyle>
            <a:lvl1pPr marL="0" indent="0">
              <a:buNone/>
              <a:defRPr/>
            </a:lvl1pPr>
          </a:lstStyle>
          <a:p>
            <a:endParaRPr lang="nb-NO"/>
          </a:p>
        </p:txBody>
      </p:sp>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pPr/>
              <a:t>25.02.2021</a:t>
            </a:fld>
            <a:endParaRPr lang="nb-NO" dirty="0"/>
          </a:p>
        </p:txBody>
      </p:sp>
      <p:sp>
        <p:nvSpPr>
          <p:cNvPr id="4" name="Plassholder for bunntekst 3"/>
          <p:cNvSpPr>
            <a:spLocks noGrp="1"/>
          </p:cNvSpPr>
          <p:nvPr>
            <p:ph type="ftr" sz="quarter" idx="11"/>
          </p:nvPr>
        </p:nvSpPr>
        <p:spPr/>
        <p:txBody>
          <a:bodyPr/>
          <a:lstStyle/>
          <a:p>
            <a:endParaRPr lang="nb-NO" dirty="0"/>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dirty="0"/>
          </a:p>
        </p:txBody>
      </p:sp>
      <p:sp>
        <p:nvSpPr>
          <p:cNvPr id="6" name="Friform 5"/>
          <p:cNvSpPr/>
          <p:nvPr userDrawn="1"/>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userDrawn="1"/>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Tittel 1"/>
          <p:cNvSpPr txBox="1">
            <a:spLocks/>
          </p:cNvSpPr>
          <p:nvPr userDrawn="1"/>
        </p:nvSpPr>
        <p:spPr>
          <a:xfrm>
            <a:off x="457199" y="5899458"/>
            <a:ext cx="8229600" cy="9419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kern="1200">
                <a:solidFill>
                  <a:schemeClr val="tx1"/>
                </a:solidFill>
                <a:latin typeface="+mj-lt"/>
                <a:ea typeface="+mj-ea"/>
                <a:cs typeface="+mj-cs"/>
              </a:defRPr>
            </a:lvl1pPr>
          </a:lstStyle>
          <a:p>
            <a:pPr algn="l"/>
            <a:r>
              <a:rPr lang="nb-NO" sz="3200">
                <a:solidFill>
                  <a:schemeClr val="bg1"/>
                </a:solidFill>
              </a:rPr>
              <a:t>Kapittelside</a:t>
            </a:r>
            <a:endParaRPr lang="nb-NO" sz="3200" dirty="0">
              <a:solidFill>
                <a:schemeClr val="bg1"/>
              </a:solidFill>
            </a:endParaRPr>
          </a:p>
        </p:txBody>
      </p:sp>
      <p:pic>
        <p:nvPicPr>
          <p:cNvPr id="9" name="Bilde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spTree>
    <p:extLst>
      <p:ext uri="{BB962C8B-B14F-4D97-AF65-F5344CB8AC3E}">
        <p14:creationId xmlns:p14="http://schemas.microsoft.com/office/powerpoint/2010/main" val="64735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143290"/>
            <a:ext cx="7772400" cy="1362075"/>
          </a:xfrm>
        </p:spPr>
        <p:txBody>
          <a:bodyPr anchor="t">
            <a:normAutofit/>
          </a:bodyPr>
          <a:lstStyle>
            <a:lvl1pPr algn="l">
              <a:defRPr sz="3200" b="0" cap="all">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722313" y="264310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040901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vl1pPr>
          </a:lstStyle>
          <a:p>
            <a:r>
              <a:rPr lang="nb-NO" dirty="0"/>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519454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normAutofit/>
          </a:bodyPr>
          <a:lstStyle>
            <a:lvl1pPr>
              <a:defRPr sz="3200" b="0" i="0">
                <a:latin typeface="Woodford Bourne" charset="0"/>
                <a:ea typeface="Woodford Bourne" charset="0"/>
                <a:cs typeface="Woodford Bourne" charset="0"/>
              </a:defRPr>
            </a:lvl1pPr>
          </a:lstStyle>
          <a:p>
            <a:r>
              <a:rPr lang="nb-NO" dirty="0"/>
              <a:t>Klikk for å redigere tittelstil</a:t>
            </a:r>
          </a:p>
        </p:txBody>
      </p:sp>
      <p:sp>
        <p:nvSpPr>
          <p:cNvPr id="3" name="Undertit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dirty="0"/>
              <a:t>Klikk for å redigere undertittelstil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dirty="0"/>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982858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sz="half" idx="1"/>
          </p:nvPr>
        </p:nvSpPr>
        <p:spPr>
          <a:xfrm>
            <a:off x="457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p:cNvSpPr>
            <a:spLocks noGrp="1"/>
          </p:cNvSpPr>
          <p:nvPr>
            <p:ph sz="half" idx="2"/>
          </p:nvPr>
        </p:nvSpPr>
        <p:spPr>
          <a:xfrm>
            <a:off x="4648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67008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984511"/>
            <a:ext cx="8229600" cy="927310"/>
          </a:xfrm>
        </p:spPr>
        <p:txBody>
          <a:bodyPr/>
          <a:lstStyle>
            <a:lvl1pPr>
              <a:defRPr b="0" i="0">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457200" y="214200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4" name="Plassholder for innhold 3"/>
          <p:cNvSpPr>
            <a:spLocks noGrp="1"/>
          </p:cNvSpPr>
          <p:nvPr>
            <p:ph sz="half" idx="2"/>
          </p:nvPr>
        </p:nvSpPr>
        <p:spPr>
          <a:xfrm>
            <a:off x="457200" y="2842053"/>
            <a:ext cx="4040188"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tekst 4"/>
          <p:cNvSpPr>
            <a:spLocks noGrp="1"/>
          </p:cNvSpPr>
          <p:nvPr>
            <p:ph type="body" sz="quarter" idx="3"/>
          </p:nvPr>
        </p:nvSpPr>
        <p:spPr>
          <a:xfrm>
            <a:off x="4645025" y="213394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6" name="Plassholder for innhold 5"/>
          <p:cNvSpPr>
            <a:spLocks noGrp="1"/>
          </p:cNvSpPr>
          <p:nvPr>
            <p:ph sz="quarter" idx="4"/>
          </p:nvPr>
        </p:nvSpPr>
        <p:spPr>
          <a:xfrm>
            <a:off x="4645025" y="2842053"/>
            <a:ext cx="4041775"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B707B217-E5B1-7C42-B868-A854B78504CF}" type="datetimeFigureOut">
              <a:rPr lang="nb-NO" smtClean="0"/>
              <a:t>25.02.2021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977794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t>25.02.2021</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43862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B707B217-E5B1-7C42-B868-A854B78504CF}" type="datetimeFigureOut">
              <a:rPr lang="nb-NO" smtClean="0"/>
              <a:t>25.02.2021</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733654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917153"/>
            <a:ext cx="8229600" cy="92731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457200" y="2001795"/>
            <a:ext cx="8229600" cy="4017079"/>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457200" y="6191590"/>
            <a:ext cx="2133600" cy="365125"/>
          </a:xfrm>
          <a:prstGeom prst="rect">
            <a:avLst/>
          </a:prstGeom>
        </p:spPr>
        <p:txBody>
          <a:bodyPr vert="horz" lIns="91440" tIns="45720" rIns="91440" bIns="45720" rtlCol="0" anchor="ctr"/>
          <a:lstStyle>
            <a:lvl1pPr algn="l">
              <a:defRPr sz="1200" b="0" i="0">
                <a:solidFill>
                  <a:schemeClr val="tx1">
                    <a:tint val="75000"/>
                  </a:schemeClr>
                </a:solidFill>
                <a:latin typeface="Woodford Bourne" charset="0"/>
                <a:ea typeface="Woodford Bourne" charset="0"/>
                <a:cs typeface="Woodford Bourne" charset="0"/>
              </a:defRPr>
            </a:lvl1pPr>
          </a:lstStyle>
          <a:p>
            <a:fld id="{B707B217-E5B1-7C42-B868-A854B78504CF}" type="datetimeFigureOut">
              <a:rPr lang="nb-NO" smtClean="0"/>
              <a:pPr/>
              <a:t>25.02.2021</a:t>
            </a:fld>
            <a:endParaRPr lang="nb-NO" dirty="0"/>
          </a:p>
        </p:txBody>
      </p:sp>
      <p:sp>
        <p:nvSpPr>
          <p:cNvPr id="5" name="Plassholder for bunntekst 4"/>
          <p:cNvSpPr>
            <a:spLocks noGrp="1"/>
          </p:cNvSpPr>
          <p:nvPr>
            <p:ph type="ftr" sz="quarter" idx="3"/>
          </p:nvPr>
        </p:nvSpPr>
        <p:spPr>
          <a:xfrm>
            <a:off x="2769973" y="6183070"/>
            <a:ext cx="2895600" cy="365125"/>
          </a:xfrm>
          <a:prstGeom prst="rect">
            <a:avLst/>
          </a:prstGeom>
        </p:spPr>
        <p:txBody>
          <a:bodyPr vert="horz" lIns="91440" tIns="45720" rIns="91440" bIns="45720" rtlCol="0" anchor="ctr"/>
          <a:lstStyle>
            <a:lvl1pPr algn="ctr">
              <a:defRPr sz="1200" b="0" i="0">
                <a:solidFill>
                  <a:schemeClr val="tx1">
                    <a:tint val="75000"/>
                  </a:schemeClr>
                </a:solidFill>
                <a:latin typeface="Woodford Bourne" charset="0"/>
                <a:ea typeface="Woodford Bourne" charset="0"/>
                <a:cs typeface="Woodford Bourne" charset="0"/>
              </a:defRPr>
            </a:lvl1pPr>
          </a:lstStyle>
          <a:p>
            <a:endParaRPr lang="nb-NO" dirty="0"/>
          </a:p>
        </p:txBody>
      </p:sp>
      <p:sp>
        <p:nvSpPr>
          <p:cNvPr id="6" name="Plassholder for lysbildenummer 5"/>
          <p:cNvSpPr>
            <a:spLocks noGrp="1"/>
          </p:cNvSpPr>
          <p:nvPr>
            <p:ph type="sldNum" sz="quarter" idx="4"/>
          </p:nvPr>
        </p:nvSpPr>
        <p:spPr>
          <a:xfrm>
            <a:off x="5844746" y="617511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8A5D47-7C05-3D42-89E8-8596BD2E973A}" type="slidenum">
              <a:rPr lang="nb-NO" smtClean="0"/>
              <a:t>‹#›</a:t>
            </a:fld>
            <a:endParaRPr lang="nb-NO" dirty="0"/>
          </a:p>
        </p:txBody>
      </p:sp>
      <p:pic>
        <p:nvPicPr>
          <p:cNvPr id="11" name="Bilde 10"/>
          <p:cNvPicPr>
            <a:picLocks noChangeAspect="1"/>
          </p:cNvPicPr>
          <p:nvPr userDrawn="1"/>
        </p:nvPicPr>
        <p:blipFill rotWithShape="1">
          <a:blip r:embed="rId15" cstate="screen">
            <a:extLst>
              <a:ext uri="{28A0092B-C50C-407E-A947-70E740481C1C}">
                <a14:useLocalDpi xmlns:a14="http://schemas.microsoft.com/office/drawing/2010/main"/>
              </a:ext>
            </a:extLst>
          </a:blip>
          <a:srcRect/>
          <a:stretch/>
        </p:blipFill>
        <p:spPr>
          <a:xfrm>
            <a:off x="8236599" y="6138023"/>
            <a:ext cx="466677" cy="435770"/>
          </a:xfrm>
          <a:prstGeom prst="rect">
            <a:avLst/>
          </a:prstGeom>
        </p:spPr>
      </p:pic>
      <p:sp>
        <p:nvSpPr>
          <p:cNvPr id="12" name="Rektangel 11"/>
          <p:cNvSpPr/>
          <p:nvPr userDrawn="1"/>
        </p:nvSpPr>
        <p:spPr>
          <a:xfrm>
            <a:off x="0" y="6704435"/>
            <a:ext cx="9144000" cy="153566"/>
          </a:xfrm>
          <a:prstGeom prst="rect">
            <a:avLst/>
          </a:prstGeom>
          <a:solidFill>
            <a:srgbClr val="1F487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Tree>
    <p:extLst>
      <p:ext uri="{BB962C8B-B14F-4D97-AF65-F5344CB8AC3E}">
        <p14:creationId xmlns:p14="http://schemas.microsoft.com/office/powerpoint/2010/main" val="950424388"/>
      </p:ext>
    </p:extLst>
  </p:cSld>
  <p:clrMap bg1="lt1" tx1="dk1" bg2="lt2" tx2="dk2" accent1="accent1" accent2="accent2" accent3="accent3" accent4="accent4" accent5="accent5" accent6="accent6" hlink="hlink" folHlink="folHlink"/>
  <p:sldLayoutIdLst>
    <p:sldLayoutId id="2147483661" r:id="rId1"/>
    <p:sldLayoutId id="2147483660" r:id="rId2"/>
    <p:sldLayoutId id="2147483651" r:id="rId3"/>
    <p:sldLayoutId id="2147483650" r:id="rId4"/>
    <p:sldLayoutId id="2147483649"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1pPr>
      <a:lvl2pPr marL="742950" indent="-28575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2pPr>
      <a:lvl3pPr marL="11430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3pPr>
      <a:lvl4pPr marL="16002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4pPr>
      <a:lvl5pPr marL="20574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4.xml"/><Relationship Id="rId1" Type="http://schemas.openxmlformats.org/officeDocument/2006/relationships/video" Target="https://www.youtube.com/embed/vQu8cLLc2jY?feature=oembed"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4.xml"/><Relationship Id="rId1" Type="http://schemas.openxmlformats.org/officeDocument/2006/relationships/video" Target="https://www.youtube.com/embed/6CwEOSFAXGw?feature=oembed"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8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80.png"/></Relationships>
</file>

<file path=ppt/slides/_rels/slide31.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80.png"/></Relationships>
</file>

<file path=ppt/slides/_rels/slide32.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80.png"/></Relationships>
</file>

<file path=ppt/slides/_rels/slide33.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90.png"/></Relationships>
</file>

<file path=ppt/slides/_rels/slide34.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44098" y="5885505"/>
            <a:ext cx="8208143" cy="666050"/>
          </a:xfrm>
          <a:prstGeom prst="rect">
            <a:avLst/>
          </a:prstGeom>
        </p:spPr>
        <p:txBody>
          <a:bodyPr vert="horz" lIns="91440" tIns="45720" rIns="91440" bIns="45720" rtlCol="0" anchor="t" anchorCtr="0">
            <a:normAutofit/>
          </a:bodyPr>
          <a:lstStyle>
            <a:lvl1pPr algn="l" defTabSz="457200" rtl="0" eaLnBrk="1" latinLnBrk="0" hangingPunct="1">
              <a:lnSpc>
                <a:spcPts val="4000"/>
              </a:lnSpc>
              <a:spcBef>
                <a:spcPct val="0"/>
              </a:spcBef>
              <a:buNone/>
              <a:defRPr lang="nb-NO" sz="3200" kern="1200" noProof="0">
                <a:solidFill>
                  <a:schemeClr val="bg1"/>
                </a:solidFill>
                <a:latin typeface="Calibri" panose="020F0502020204030204" pitchFamily="34" charset="0"/>
                <a:ea typeface="+mj-ea"/>
                <a:cs typeface="+mj-cs"/>
              </a:defRPr>
            </a:lvl1pPr>
          </a:lstStyle>
          <a:p>
            <a:r>
              <a:rPr lang="en-US"/>
              <a:t>Click to edit Master title style</a:t>
            </a:r>
            <a:endParaRPr lang="en-US" dirty="0"/>
          </a:p>
        </p:txBody>
      </p:sp>
      <p:sp>
        <p:nvSpPr>
          <p:cNvPr id="12" name="Rektangel 19"/>
          <p:cNvSpPr/>
          <p:nvPr/>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13" name="Rektangel 19"/>
          <p:cNvSpPr/>
          <p:nvPr/>
        </p:nvSpPr>
        <p:spPr>
          <a:xfrm>
            <a:off x="0" y="4705004"/>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ctrTitle"/>
          </p:nvPr>
        </p:nvSpPr>
        <p:spPr>
          <a:xfrm>
            <a:off x="581891" y="5317067"/>
            <a:ext cx="7007629" cy="759638"/>
          </a:xfrm>
        </p:spPr>
        <p:txBody>
          <a:bodyPr>
            <a:normAutofit fontScale="90000"/>
          </a:bodyPr>
          <a:lstStyle/>
          <a:p>
            <a:pPr algn="l"/>
            <a:r>
              <a:rPr lang="nb-NO" dirty="0">
                <a:solidFill>
                  <a:schemeClr val="bg1"/>
                </a:solidFill>
              </a:rPr>
              <a:t>Modul 1 Ambisiøs matematikkundervisning</a:t>
            </a:r>
          </a:p>
        </p:txBody>
      </p:sp>
      <p:sp>
        <p:nvSpPr>
          <p:cNvPr id="3" name="Undertittel 2"/>
          <p:cNvSpPr>
            <a:spLocks noGrp="1"/>
          </p:cNvSpPr>
          <p:nvPr>
            <p:ph type="subTitle" idx="1"/>
          </p:nvPr>
        </p:nvSpPr>
        <p:spPr>
          <a:xfrm>
            <a:off x="581891" y="6154115"/>
            <a:ext cx="5411405" cy="739311"/>
          </a:xfrm>
        </p:spPr>
        <p:txBody>
          <a:bodyPr>
            <a:normAutofit/>
          </a:bodyPr>
          <a:lstStyle/>
          <a:p>
            <a:pPr algn="l"/>
            <a:r>
              <a:rPr lang="nb-NO" dirty="0">
                <a:solidFill>
                  <a:schemeClr val="bg1"/>
                </a:solidFill>
              </a:rPr>
              <a:t>Tidsbruk: 180 minutter </a:t>
            </a:r>
          </a:p>
        </p:txBody>
      </p:sp>
      <p:pic>
        <p:nvPicPr>
          <p:cNvPr id="9" name="Bilde 8"/>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10" name="Tekstboks 2">
            <a:extLst>
              <a:ext uri="{FF2B5EF4-FFF2-40B4-BE49-F238E27FC236}">
                <a16:creationId xmlns:a16="http://schemas.microsoft.com/office/drawing/2014/main" id="{BE01CD3D-8BFD-4E63-9541-74BD54207D38}"/>
              </a:ext>
            </a:extLst>
          </p:cNvPr>
          <p:cNvSpPr txBox="1">
            <a:spLocks noChangeArrowheads="1"/>
          </p:cNvSpPr>
          <p:nvPr/>
        </p:nvSpPr>
        <p:spPr bwMode="auto">
          <a:xfrm>
            <a:off x="1199658" y="781295"/>
            <a:ext cx="6979709" cy="3147324"/>
          </a:xfrm>
          <a:prstGeom prst="rect">
            <a:avLst/>
          </a:prstGeom>
          <a:noFill/>
          <a:ln w="9525">
            <a:noFill/>
            <a:miter lim="800000"/>
            <a:headEnd/>
            <a:tailEnd/>
          </a:ln>
        </p:spPr>
        <p:txBody>
          <a:bodyPr rot="0" vert="horz" wrap="square" lIns="91440" tIns="45720" rIns="91440" bIns="45720" anchor="t" anchorCtr="0">
            <a:noAutofit/>
          </a:bodyPr>
          <a:lstStyle/>
          <a:p>
            <a:r>
              <a:rPr lang="nb-NO" sz="2000" i="1" dirty="0"/>
              <a:t>Lærerprofesjonen bygger sin profesjonsutøvelse på felles verdier og et felles forsknings- og erfaringsbasert kunnskapsgrunnlag. Profesjonen og den enkelte lærer forvalter et ansvar for å utøve skjønn i komplekse spørsmål. Lærere og ledere utvikler faglig, pedagogisk, didaktisk og </a:t>
            </a:r>
            <a:r>
              <a:rPr lang="nb-NO" sz="2000" i="1" dirty="0" err="1"/>
              <a:t>fagdidaktisk</a:t>
            </a:r>
            <a:r>
              <a:rPr lang="nb-NO" sz="2000" i="1" dirty="0"/>
              <a:t> dømmekraft i dialog og samhandling med kolleger. Utøvelse og utvikling av det profesjonelle skjønnet skjer både individuelt og sammen med andre. Faglig dømmekraft forutsetter også jevnlig oppdatering. Lærerprofesjonen må derfor vurdere sin pedagogiske praksis for å møte enkeltelever og elevgrupper best mulig</a:t>
            </a:r>
            <a:r>
              <a:rPr lang="nb-NO" sz="2000" dirty="0"/>
              <a:t>.</a:t>
            </a:r>
          </a:p>
          <a:p>
            <a:endParaRPr lang="nb-NO" sz="1000" dirty="0"/>
          </a:p>
          <a:p>
            <a:r>
              <a:rPr lang="nn-NO" sz="2000" dirty="0"/>
              <a:t> (Utdanningsdirektoratet, 2020).</a:t>
            </a:r>
            <a:endParaRPr lang="nb-NO" sz="2000" dirty="0"/>
          </a:p>
          <a:p>
            <a:pPr>
              <a:lnSpc>
                <a:spcPct val="107000"/>
              </a:lnSpc>
              <a:spcAft>
                <a:spcPts val="800"/>
              </a:spcAft>
            </a:pPr>
            <a:r>
              <a:rPr lang="nn-NO" sz="1100" dirty="0">
                <a:effectLst/>
                <a:latin typeface="Calibri" panose="020F0502020204030204" pitchFamily="34" charset="0"/>
                <a:ea typeface="Calibri" panose="020F0502020204030204" pitchFamily="34" charset="0"/>
                <a:cs typeface="Times New Roman" panose="02020603050405020304" pitchFamily="18" charset="0"/>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25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Samtale og samtaletrekk</a:t>
            </a:r>
            <a:endParaRPr lang="nb-NO" i="1" dirty="0"/>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p:txBody>
          <a:bodyPr>
            <a:normAutofit/>
          </a:bodyPr>
          <a:lstStyle/>
          <a:p>
            <a:pPr marL="0" indent="0">
              <a:buNone/>
            </a:pPr>
            <a:r>
              <a:rPr lang="nb-NO" dirty="0"/>
              <a:t>Matematisk samtale ledet av læreren står sentralt i ambisiøs matematikkundervisning.</a:t>
            </a:r>
          </a:p>
          <a:p>
            <a:pPr marL="0" indent="0">
              <a:buNone/>
            </a:pPr>
            <a:r>
              <a:rPr lang="nb-NO" dirty="0"/>
              <a:t>I artikkelen om praksisene nevnes sju samtaletrekk og fem typer matematiske samtaler.</a:t>
            </a:r>
          </a:p>
          <a:p>
            <a:pPr marL="0" indent="0">
              <a:buNone/>
            </a:pPr>
            <a:r>
              <a:rPr lang="nb-NO" dirty="0"/>
              <a:t>Eksemplene i artikkelen viser samtaler knyttet til tallforståelse. </a:t>
            </a:r>
          </a:p>
          <a:p>
            <a:pPr marL="0" indent="0">
              <a:buNone/>
            </a:pPr>
            <a:endParaRPr lang="nb-NO" dirty="0"/>
          </a:p>
          <a:p>
            <a:endParaRPr lang="nb-NO" dirty="0"/>
          </a:p>
          <a:p>
            <a:endParaRPr lang="nb-NO" dirty="0"/>
          </a:p>
        </p:txBody>
      </p:sp>
    </p:spTree>
    <p:extLst>
      <p:ext uri="{BB962C8B-B14F-4D97-AF65-F5344CB8AC3E}">
        <p14:creationId xmlns:p14="http://schemas.microsoft.com/office/powerpoint/2010/main" val="2290945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Tallforståelse</a:t>
            </a:r>
            <a:endParaRPr lang="nb-NO" i="1" dirty="0"/>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a:xfrm>
            <a:off x="457200" y="2001795"/>
            <a:ext cx="8229600" cy="4399005"/>
          </a:xfrm>
        </p:spPr>
        <p:txBody>
          <a:bodyPr>
            <a:normAutofit lnSpcReduction="10000"/>
          </a:bodyPr>
          <a:lstStyle/>
          <a:p>
            <a:pPr marL="0" indent="0">
              <a:buNone/>
            </a:pPr>
            <a:r>
              <a:rPr lang="nb-NO" dirty="0"/>
              <a:t>I MAM blir tallforståelse knyttet til Trådmodellen som beskriver en helhetlig matematisk kompetanse gjennom fem tråder: </a:t>
            </a:r>
          </a:p>
          <a:p>
            <a:r>
              <a:rPr lang="nb-NO" dirty="0"/>
              <a:t>begrepsmessig forståelse</a:t>
            </a:r>
          </a:p>
          <a:p>
            <a:r>
              <a:rPr lang="nb-NO" dirty="0"/>
              <a:t>beregning</a:t>
            </a:r>
          </a:p>
          <a:p>
            <a:r>
              <a:rPr lang="nb-NO" dirty="0"/>
              <a:t>anvendelse (strategisk tenking)</a:t>
            </a:r>
          </a:p>
          <a:p>
            <a:r>
              <a:rPr lang="nb-NO" dirty="0"/>
              <a:t>resonnering</a:t>
            </a:r>
          </a:p>
          <a:p>
            <a:r>
              <a:rPr lang="nb-NO" dirty="0"/>
              <a:t>engasjement</a:t>
            </a:r>
          </a:p>
          <a:p>
            <a:pPr marL="0" indent="0">
              <a:buNone/>
            </a:pPr>
            <a:r>
              <a:rPr lang="nb-NO" dirty="0"/>
              <a:t> </a:t>
            </a:r>
          </a:p>
          <a:p>
            <a:pPr marL="0" indent="0">
              <a:buNone/>
            </a:pPr>
            <a:r>
              <a:rPr lang="nb-NO" dirty="0"/>
              <a:t>Disse sentrale elementene ved ambisiøs matematikkundervisning blir utdypet gjennom modulene i MAM-programmet. </a:t>
            </a:r>
          </a:p>
          <a:p>
            <a:endParaRPr lang="nb-NO" dirty="0"/>
          </a:p>
        </p:txBody>
      </p:sp>
    </p:spTree>
    <p:extLst>
      <p:ext uri="{BB962C8B-B14F-4D97-AF65-F5344CB8AC3E}">
        <p14:creationId xmlns:p14="http://schemas.microsoft.com/office/powerpoint/2010/main" val="1440479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AD359A9-97F0-45EA-8B28-06267657E506}"/>
              </a:ext>
            </a:extLst>
          </p:cNvPr>
          <p:cNvSpPr>
            <a:spLocks noGrp="1"/>
          </p:cNvSpPr>
          <p:nvPr>
            <p:ph type="title"/>
          </p:nvPr>
        </p:nvSpPr>
        <p:spPr/>
        <p:txBody>
          <a:bodyPr/>
          <a:lstStyle/>
          <a:p>
            <a:r>
              <a:rPr lang="nb-NO" dirty="0"/>
              <a:t>Studere plakater</a:t>
            </a:r>
          </a:p>
        </p:txBody>
      </p:sp>
      <p:sp>
        <p:nvSpPr>
          <p:cNvPr id="5" name="Plassholder for tekst 4">
            <a:extLst>
              <a:ext uri="{FF2B5EF4-FFF2-40B4-BE49-F238E27FC236}">
                <a16:creationId xmlns:a16="http://schemas.microsoft.com/office/drawing/2014/main" id="{C6853416-5B64-4408-B6C9-31654A34F313}"/>
              </a:ext>
            </a:extLst>
          </p:cNvPr>
          <p:cNvSpPr>
            <a:spLocks noGrp="1"/>
          </p:cNvSpPr>
          <p:nvPr>
            <p:ph type="body" idx="1"/>
          </p:nvPr>
        </p:nvSpPr>
        <p:spPr/>
        <p:txBody>
          <a:bodyPr/>
          <a:lstStyle/>
          <a:p>
            <a:r>
              <a:rPr lang="nb-NO" dirty="0"/>
              <a:t>15 minutter</a:t>
            </a:r>
          </a:p>
        </p:txBody>
      </p:sp>
    </p:spTree>
    <p:extLst>
      <p:ext uri="{BB962C8B-B14F-4D97-AF65-F5344CB8AC3E}">
        <p14:creationId xmlns:p14="http://schemas.microsoft.com/office/powerpoint/2010/main" val="2021098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Korte oversikter</a:t>
            </a:r>
            <a:endParaRPr lang="nb-NO" i="1" dirty="0"/>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p:txBody>
          <a:bodyPr>
            <a:normAutofit/>
          </a:bodyPr>
          <a:lstStyle/>
          <a:p>
            <a:pPr marL="0" indent="0">
              <a:buNone/>
            </a:pPr>
            <a:r>
              <a:rPr lang="nb-NO" dirty="0"/>
              <a:t>Individuelt:</a:t>
            </a:r>
          </a:p>
          <a:p>
            <a:pPr marL="0" indent="0">
              <a:buNone/>
            </a:pPr>
            <a:r>
              <a:rPr lang="nb-NO" dirty="0"/>
              <a:t>Se gjennom disse tre oversiktene:</a:t>
            </a:r>
          </a:p>
          <a:p>
            <a:pPr lvl="0"/>
            <a:r>
              <a:rPr lang="nb-NO" dirty="0"/>
              <a:t>Samtaletyper – kort oversikt</a:t>
            </a:r>
          </a:p>
          <a:p>
            <a:pPr lvl="0"/>
            <a:r>
              <a:rPr lang="nb-NO" dirty="0"/>
              <a:t>Samtaletrekk – kort oversikt</a:t>
            </a:r>
          </a:p>
          <a:p>
            <a:pPr lvl="0"/>
            <a:r>
              <a:rPr lang="nb-NO" dirty="0"/>
              <a:t>Aspekter ved tallforståelse – kort oversikt</a:t>
            </a:r>
          </a:p>
          <a:p>
            <a:endParaRPr lang="nb-NO" dirty="0"/>
          </a:p>
        </p:txBody>
      </p:sp>
    </p:spTree>
    <p:extLst>
      <p:ext uri="{BB962C8B-B14F-4D97-AF65-F5344CB8AC3E}">
        <p14:creationId xmlns:p14="http://schemas.microsoft.com/office/powerpoint/2010/main" val="554718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AD359A9-97F0-45EA-8B28-06267657E506}"/>
              </a:ext>
            </a:extLst>
          </p:cNvPr>
          <p:cNvSpPr>
            <a:spLocks noGrp="1"/>
          </p:cNvSpPr>
          <p:nvPr>
            <p:ph type="title"/>
          </p:nvPr>
        </p:nvSpPr>
        <p:spPr/>
        <p:txBody>
          <a:bodyPr/>
          <a:lstStyle/>
          <a:p>
            <a:r>
              <a:rPr lang="nb-NO" dirty="0"/>
              <a:t>Observere undervisning (film)</a:t>
            </a:r>
          </a:p>
        </p:txBody>
      </p:sp>
      <p:sp>
        <p:nvSpPr>
          <p:cNvPr id="5" name="Plassholder for tekst 4">
            <a:extLst>
              <a:ext uri="{FF2B5EF4-FFF2-40B4-BE49-F238E27FC236}">
                <a16:creationId xmlns:a16="http://schemas.microsoft.com/office/drawing/2014/main" id="{C6853416-5B64-4408-B6C9-31654A34F313}"/>
              </a:ext>
            </a:extLst>
          </p:cNvPr>
          <p:cNvSpPr>
            <a:spLocks noGrp="1"/>
          </p:cNvSpPr>
          <p:nvPr>
            <p:ph type="body" idx="1"/>
          </p:nvPr>
        </p:nvSpPr>
        <p:spPr/>
        <p:txBody>
          <a:bodyPr/>
          <a:lstStyle/>
          <a:p>
            <a:r>
              <a:rPr lang="nb-NO" dirty="0"/>
              <a:t>30 minutter</a:t>
            </a:r>
          </a:p>
        </p:txBody>
      </p:sp>
    </p:spTree>
    <p:extLst>
      <p:ext uri="{BB962C8B-B14F-4D97-AF65-F5344CB8AC3E}">
        <p14:creationId xmlns:p14="http://schemas.microsoft.com/office/powerpoint/2010/main" val="1020129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Om filmen</a:t>
            </a:r>
            <a:endParaRPr lang="nb-NO" i="1" dirty="0"/>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p:txBody>
          <a:bodyPr>
            <a:normAutofit/>
          </a:bodyPr>
          <a:lstStyle/>
          <a:p>
            <a:pPr marL="0" indent="0">
              <a:buNone/>
            </a:pPr>
            <a:r>
              <a:rPr lang="nb-NO" dirty="0"/>
              <a:t>I forbindelse med utvikling av MAM-ressursene filmet vi utprøving av noen aktiviteter. Filmene er redigert ned til omtrent 10 minutter og viser utdrag av lærerens utprøving. </a:t>
            </a:r>
          </a:p>
          <a:p>
            <a:pPr marL="0" indent="0">
              <a:buNone/>
            </a:pPr>
            <a:endParaRPr lang="nb-NO" dirty="0"/>
          </a:p>
          <a:p>
            <a:pPr marL="0" indent="0">
              <a:buNone/>
            </a:pPr>
            <a:r>
              <a:rPr lang="nb-NO" dirty="0"/>
              <a:t>Filmene er ikke eksempler på eksemplarisk undervisning. Hensikten med filmene er å gi seerne mulighet for en felles opplevelse av en undervisningssekvens man kan drøfte i lys av de sentrale elementene i ambisiøs matematikkundervisning.</a:t>
            </a:r>
          </a:p>
          <a:p>
            <a:endParaRPr lang="nb-NO" dirty="0"/>
          </a:p>
        </p:txBody>
      </p:sp>
    </p:spTree>
    <p:extLst>
      <p:ext uri="{BB962C8B-B14F-4D97-AF65-F5344CB8AC3E}">
        <p14:creationId xmlns:p14="http://schemas.microsoft.com/office/powerpoint/2010/main" val="1620937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Fordel oppgaver</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4429485"/>
          </a:xfrm>
        </p:spPr>
        <p:txBody>
          <a:bodyPr>
            <a:normAutofit fontScale="92500"/>
          </a:bodyPr>
          <a:lstStyle/>
          <a:p>
            <a:pPr marL="0" indent="0">
              <a:buNone/>
            </a:pPr>
            <a:r>
              <a:rPr lang="nb-NO" dirty="0"/>
              <a:t>Før dere sammen ser filmen «Skredder og skjerf» kan det være lurt å fordele observasjonsoppgavene mellom dere: </a:t>
            </a:r>
          </a:p>
          <a:p>
            <a:r>
              <a:rPr lang="nb-NO" dirty="0"/>
              <a:t>Hvilke av de fire praksisene kan vi observere? </a:t>
            </a:r>
            <a:br>
              <a:rPr lang="nb-NO" dirty="0"/>
            </a:br>
            <a:r>
              <a:rPr lang="nb-NO" dirty="0"/>
              <a:t>Hvordan kommer de til uttrykk?</a:t>
            </a:r>
          </a:p>
          <a:p>
            <a:r>
              <a:rPr lang="nb-NO" dirty="0"/>
              <a:t>Hvilken type samtale inviterer læreren til? Merk at en og samme </a:t>
            </a:r>
            <a:r>
              <a:rPr lang="nb-NO" dirty="0" err="1"/>
              <a:t>undervisningsøkt</a:t>
            </a:r>
            <a:r>
              <a:rPr lang="nb-NO" dirty="0"/>
              <a:t> kan inneholde mer enn en type samtale.</a:t>
            </a:r>
          </a:p>
          <a:p>
            <a:r>
              <a:rPr lang="nb-NO" dirty="0"/>
              <a:t>Hvilke samtaletrekk tar læreren i bruk? </a:t>
            </a:r>
            <a:br>
              <a:rPr lang="nb-NO" dirty="0"/>
            </a:br>
            <a:r>
              <a:rPr lang="nb-NO" dirty="0"/>
              <a:t>Hvilken effekt har bruken av samtaletrekkene? </a:t>
            </a:r>
          </a:p>
          <a:p>
            <a:r>
              <a:rPr lang="nb-NO" dirty="0"/>
              <a:t>Hvilke aspekter ved tallforståelse er tema?</a:t>
            </a:r>
          </a:p>
          <a:p>
            <a:pPr marL="0" indent="0">
              <a:buNone/>
            </a:pPr>
            <a:r>
              <a:rPr lang="nb-NO" dirty="0"/>
              <a:t> </a:t>
            </a:r>
          </a:p>
          <a:p>
            <a:pPr marL="0" indent="0">
              <a:buNone/>
            </a:pPr>
            <a:r>
              <a:rPr lang="nb-NO" dirty="0"/>
              <a:t>Noter stikkord om observasjonene hver av dere får ansvar for.</a:t>
            </a:r>
          </a:p>
          <a:p>
            <a:endParaRPr lang="nb-NO" dirty="0"/>
          </a:p>
        </p:txBody>
      </p:sp>
    </p:spTree>
    <p:extLst>
      <p:ext uri="{BB962C8B-B14F-4D97-AF65-F5344CB8AC3E}">
        <p14:creationId xmlns:p14="http://schemas.microsoft.com/office/powerpoint/2010/main" val="1568957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Se filmen </a:t>
            </a:r>
            <a:r>
              <a:rPr lang="nb-NO" i="1" dirty="0"/>
              <a:t>Skredder og skjerf</a:t>
            </a:r>
          </a:p>
        </p:txBody>
      </p:sp>
      <p:pic>
        <p:nvPicPr>
          <p:cNvPr id="2" name="Media på Internett 1" title="Problemløsing - Skredder og skjerf">
            <a:hlinkClick r:id="" action="ppaction://media"/>
            <a:extLst>
              <a:ext uri="{FF2B5EF4-FFF2-40B4-BE49-F238E27FC236}">
                <a16:creationId xmlns:a16="http://schemas.microsoft.com/office/drawing/2014/main" id="{C955CD51-3A5F-461D-9588-B9A9B786CABA}"/>
              </a:ext>
            </a:extLst>
          </p:cNvPr>
          <p:cNvPicPr>
            <a:picLocks noGrp="1" noRot="1" noChangeAspect="1"/>
          </p:cNvPicPr>
          <p:nvPr>
            <p:ph idx="1"/>
            <a:videoFile r:link="rId1"/>
          </p:nvPr>
        </p:nvPicPr>
        <p:blipFill>
          <a:blip r:embed="rId3"/>
          <a:stretch>
            <a:fillRect/>
          </a:stretch>
        </p:blipFill>
        <p:spPr>
          <a:xfrm>
            <a:off x="1241425" y="2001838"/>
            <a:ext cx="6661150" cy="3763962"/>
          </a:xfrm>
          <a:prstGeom prst="rect">
            <a:avLst/>
          </a:prstGeom>
        </p:spPr>
      </p:pic>
    </p:spTree>
    <p:extLst>
      <p:ext uri="{BB962C8B-B14F-4D97-AF65-F5344CB8AC3E}">
        <p14:creationId xmlns:p14="http://schemas.microsoft.com/office/powerpoint/2010/main" val="2815299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Dele observasjoner</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4547051"/>
          </a:xfrm>
        </p:spPr>
        <p:txBody>
          <a:bodyPr>
            <a:normAutofit/>
          </a:bodyPr>
          <a:lstStyle/>
          <a:p>
            <a:pPr marL="0" indent="0">
              <a:buNone/>
            </a:pPr>
            <a:r>
              <a:rPr lang="nb-NO" dirty="0"/>
              <a:t>Ta for dere de fire punktene etter tur. </a:t>
            </a:r>
          </a:p>
          <a:p>
            <a:pPr marL="0" indent="0">
              <a:buNone/>
            </a:pPr>
            <a:r>
              <a:rPr lang="nb-NO" dirty="0"/>
              <a:t>Del og drøft observasjonene med hverandre.</a:t>
            </a:r>
          </a:p>
          <a:p>
            <a:pPr marL="0" indent="0">
              <a:buNone/>
            </a:pPr>
            <a:endParaRPr lang="nb-NO" dirty="0"/>
          </a:p>
          <a:p>
            <a:r>
              <a:rPr lang="nb-NO" dirty="0"/>
              <a:t>Hvordan kommer de fire praksisene til uttrykk?</a:t>
            </a:r>
          </a:p>
          <a:p>
            <a:r>
              <a:rPr lang="nb-NO" dirty="0"/>
              <a:t>Hvilken type samtale inviterer læreren til? </a:t>
            </a:r>
          </a:p>
          <a:p>
            <a:r>
              <a:rPr lang="nb-NO" dirty="0"/>
              <a:t>Hvilke samtaletrekk tar læreren i bruk? Hvilken effekt har bruken av samtaletrekkene? </a:t>
            </a:r>
          </a:p>
          <a:p>
            <a:r>
              <a:rPr lang="nb-NO" dirty="0"/>
              <a:t>Hvilke aspekter ved tallforståelse er tema?</a:t>
            </a:r>
          </a:p>
          <a:p>
            <a:pPr marL="0" indent="0">
              <a:buNone/>
            </a:pPr>
            <a:endParaRPr lang="nb-NO" dirty="0"/>
          </a:p>
          <a:p>
            <a:pPr marL="0" indent="0">
              <a:buNone/>
            </a:pPr>
            <a:endParaRPr lang="nb-NO" dirty="0"/>
          </a:p>
        </p:txBody>
      </p:sp>
    </p:spTree>
    <p:extLst>
      <p:ext uri="{BB962C8B-B14F-4D97-AF65-F5344CB8AC3E}">
        <p14:creationId xmlns:p14="http://schemas.microsoft.com/office/powerpoint/2010/main" val="3010719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solidFill>
                  <a:schemeClr val="bg1"/>
                </a:solidFill>
              </a:rPr>
              <a:t>Tallforståelse og kjerneelementer</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9" name="Bilde 8" descr="Et bilde som inneholder objekt, klokke, stor, skilt&#10;&#10;Automatisk generert beskrivelse">
            <a:extLst>
              <a:ext uri="{FF2B5EF4-FFF2-40B4-BE49-F238E27FC236}">
                <a16:creationId xmlns:a16="http://schemas.microsoft.com/office/drawing/2014/main" id="{C57666AF-67F7-45E9-9829-FB848FB4DA47}"/>
              </a:ext>
            </a:extLst>
          </p:cNvPr>
          <p:cNvPicPr>
            <a:picLocks noChangeAspect="1"/>
          </p:cNvPicPr>
          <p:nvPr/>
        </p:nvPicPr>
        <p:blipFill>
          <a:blip r:embed="rId4"/>
          <a:stretch>
            <a:fillRect/>
          </a:stretch>
        </p:blipFill>
        <p:spPr>
          <a:xfrm>
            <a:off x="2683843" y="983538"/>
            <a:ext cx="3524250" cy="4013297"/>
          </a:xfrm>
          <a:prstGeom prst="rect">
            <a:avLst/>
          </a:prstGeom>
        </p:spPr>
      </p:pic>
    </p:spTree>
    <p:extLst>
      <p:ext uri="{BB962C8B-B14F-4D97-AF65-F5344CB8AC3E}">
        <p14:creationId xmlns:p14="http://schemas.microsoft.com/office/powerpoint/2010/main" val="3644455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12AC12E-EFC9-48BE-9E8F-9FA04D1931ED}"/>
              </a:ext>
            </a:extLst>
          </p:cNvPr>
          <p:cNvSpPr>
            <a:spLocks noGrp="1"/>
          </p:cNvSpPr>
          <p:nvPr>
            <p:ph type="title"/>
          </p:nvPr>
        </p:nvSpPr>
        <p:spPr/>
        <p:txBody>
          <a:bodyPr/>
          <a:lstStyle/>
          <a:p>
            <a:r>
              <a:rPr lang="nb-NO" dirty="0"/>
              <a:t>Om modulen</a:t>
            </a:r>
          </a:p>
        </p:txBody>
      </p:sp>
      <p:sp>
        <p:nvSpPr>
          <p:cNvPr id="5" name="Plassholder for innhold 4">
            <a:extLst>
              <a:ext uri="{FF2B5EF4-FFF2-40B4-BE49-F238E27FC236}">
                <a16:creationId xmlns:a16="http://schemas.microsoft.com/office/drawing/2014/main" id="{0BD586C4-3C92-4F0B-9B51-A49813BDAD90}"/>
              </a:ext>
            </a:extLst>
          </p:cNvPr>
          <p:cNvSpPr>
            <a:spLocks noGrp="1"/>
          </p:cNvSpPr>
          <p:nvPr>
            <p:ph idx="1"/>
          </p:nvPr>
        </p:nvSpPr>
        <p:spPr>
          <a:xfrm>
            <a:off x="625289" y="2001795"/>
            <a:ext cx="8229600" cy="4017079"/>
          </a:xfrm>
        </p:spPr>
        <p:txBody>
          <a:bodyPr/>
          <a:lstStyle/>
          <a:p>
            <a:pPr marL="0" indent="0">
              <a:buNone/>
            </a:pPr>
            <a:r>
              <a:rPr lang="nb-NO" dirty="0"/>
              <a:t>Denne modulen legger spesielt vekt på</a:t>
            </a:r>
          </a:p>
          <a:p>
            <a:pPr lvl="0"/>
            <a:r>
              <a:rPr lang="nb-NO" dirty="0"/>
              <a:t>prinsipper og praksiser i ambisiøs matematikkundervisning</a:t>
            </a:r>
          </a:p>
          <a:p>
            <a:pPr lvl="0"/>
            <a:r>
              <a:rPr lang="nb-NO" dirty="0"/>
              <a:t>å få kjennskap til ulike samtaletyper og samtaletrekk </a:t>
            </a:r>
          </a:p>
          <a:p>
            <a:pPr lvl="0"/>
            <a:r>
              <a:rPr lang="nb-NO" dirty="0"/>
              <a:t>å se praksisene i sammenheng med LK20</a:t>
            </a:r>
          </a:p>
          <a:p>
            <a:endParaRPr lang="nb-NO" dirty="0"/>
          </a:p>
        </p:txBody>
      </p:sp>
    </p:spTree>
    <p:extLst>
      <p:ext uri="{BB962C8B-B14F-4D97-AF65-F5344CB8AC3E}">
        <p14:creationId xmlns:p14="http://schemas.microsoft.com/office/powerpoint/2010/main" val="163838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AD359A9-97F0-45EA-8B28-06267657E506}"/>
              </a:ext>
            </a:extLst>
          </p:cNvPr>
          <p:cNvSpPr>
            <a:spLocks noGrp="1"/>
          </p:cNvSpPr>
          <p:nvPr>
            <p:ph type="title"/>
          </p:nvPr>
        </p:nvSpPr>
        <p:spPr/>
        <p:txBody>
          <a:bodyPr/>
          <a:lstStyle/>
          <a:p>
            <a:r>
              <a:rPr lang="nb-NO" dirty="0"/>
              <a:t>Les og drøft artikkel</a:t>
            </a:r>
          </a:p>
        </p:txBody>
      </p:sp>
      <p:sp>
        <p:nvSpPr>
          <p:cNvPr id="5" name="Plassholder for tekst 4">
            <a:extLst>
              <a:ext uri="{FF2B5EF4-FFF2-40B4-BE49-F238E27FC236}">
                <a16:creationId xmlns:a16="http://schemas.microsoft.com/office/drawing/2014/main" id="{C6853416-5B64-4408-B6C9-31654A34F313}"/>
              </a:ext>
            </a:extLst>
          </p:cNvPr>
          <p:cNvSpPr>
            <a:spLocks noGrp="1"/>
          </p:cNvSpPr>
          <p:nvPr>
            <p:ph type="body" idx="1"/>
          </p:nvPr>
        </p:nvSpPr>
        <p:spPr/>
        <p:txBody>
          <a:bodyPr/>
          <a:lstStyle/>
          <a:p>
            <a:r>
              <a:rPr lang="nb-NO" dirty="0"/>
              <a:t>40 minutter</a:t>
            </a:r>
          </a:p>
        </p:txBody>
      </p:sp>
    </p:spTree>
    <p:extLst>
      <p:ext uri="{BB962C8B-B14F-4D97-AF65-F5344CB8AC3E}">
        <p14:creationId xmlns:p14="http://schemas.microsoft.com/office/powerpoint/2010/main" val="245410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lstStyle/>
          <a:p>
            <a:r>
              <a:rPr lang="nb-NO" dirty="0"/>
              <a:t>Les og reflekter</a:t>
            </a:r>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001795"/>
            <a:ext cx="8229600" cy="4468674"/>
          </a:xfrm>
        </p:spPr>
        <p:txBody>
          <a:bodyPr>
            <a:normAutofit fontScale="92500" lnSpcReduction="10000"/>
          </a:bodyPr>
          <a:lstStyle/>
          <a:p>
            <a:pPr marL="0" indent="0">
              <a:buNone/>
            </a:pPr>
            <a:r>
              <a:rPr lang="nb-NO" dirty="0"/>
              <a:t>Artikkelen </a:t>
            </a:r>
            <a:r>
              <a:rPr lang="nb-NO" i="1" dirty="0"/>
              <a:t>Aspekter ved tallforståelse</a:t>
            </a:r>
            <a:r>
              <a:rPr lang="nb-NO" dirty="0"/>
              <a:t> (Valenta, 2015, revidert 2020) belyser begrepet tallforståelse med utgangspunkt i Trådmodellen.</a:t>
            </a:r>
          </a:p>
          <a:p>
            <a:pPr marL="0" indent="0">
              <a:buNone/>
            </a:pPr>
            <a:r>
              <a:rPr lang="nb-NO" dirty="0"/>
              <a:t> </a:t>
            </a:r>
          </a:p>
          <a:p>
            <a:pPr marL="0" indent="0">
              <a:buNone/>
            </a:pPr>
            <a:r>
              <a:rPr lang="nb-NO" dirty="0"/>
              <a:t>Forslag til arbeidsgang:</a:t>
            </a:r>
          </a:p>
          <a:p>
            <a:pPr marL="0" lvl="0" indent="0">
              <a:buNone/>
            </a:pPr>
            <a:r>
              <a:rPr lang="nb-NO" dirty="0"/>
              <a:t>Fordel lesingen slik at </a:t>
            </a:r>
          </a:p>
          <a:p>
            <a:r>
              <a:rPr lang="nb-NO" dirty="0"/>
              <a:t>alle leser fra begynnelsen og fram til overskriften </a:t>
            </a:r>
            <a:r>
              <a:rPr lang="nb-NO" i="1" dirty="0"/>
              <a:t>Begrepsmessig forståelse</a:t>
            </a:r>
            <a:r>
              <a:rPr lang="nb-NO" dirty="0"/>
              <a:t> side 3 og fra overskriften </a:t>
            </a:r>
            <a:r>
              <a:rPr lang="nb-NO" i="1" dirty="0"/>
              <a:t>Engasjemen</a:t>
            </a:r>
            <a:r>
              <a:rPr lang="nb-NO" dirty="0"/>
              <a:t>t side 9 og ut</a:t>
            </a:r>
          </a:p>
          <a:p>
            <a:r>
              <a:rPr lang="nb-NO" dirty="0"/>
              <a:t>alle leser en eller to av de fire andre komponentene og forbereder seg på å presentere hva komponenten dreier seg om for dem som ikke har lest den</a:t>
            </a:r>
          </a:p>
          <a:p>
            <a:pPr marL="0" lvl="0" indent="0">
              <a:buNone/>
            </a:pPr>
            <a:r>
              <a:rPr lang="nb-NO" dirty="0"/>
              <a:t>Under lesingen merker alle seg noe de synes er spesielt interessant og viktig eller noe de er usikre på om de forstår riktig.</a:t>
            </a:r>
          </a:p>
          <a:p>
            <a:endParaRPr lang="nb-NO" dirty="0"/>
          </a:p>
        </p:txBody>
      </p:sp>
    </p:spTree>
    <p:extLst>
      <p:ext uri="{BB962C8B-B14F-4D97-AF65-F5344CB8AC3E}">
        <p14:creationId xmlns:p14="http://schemas.microsoft.com/office/powerpoint/2010/main" val="386561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lstStyle/>
          <a:p>
            <a:r>
              <a:rPr lang="nb-NO" dirty="0"/>
              <a:t>Drøft artikkel</a:t>
            </a:r>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001795"/>
            <a:ext cx="8229600" cy="4468674"/>
          </a:xfrm>
        </p:spPr>
        <p:txBody>
          <a:bodyPr>
            <a:normAutofit/>
          </a:bodyPr>
          <a:lstStyle/>
          <a:p>
            <a:pPr marL="0" lvl="0" indent="0">
              <a:buNone/>
            </a:pPr>
            <a:r>
              <a:rPr lang="nb-NO" dirty="0"/>
              <a:t>Gruppen samtaler om det hver og en har merket seg. </a:t>
            </a:r>
          </a:p>
          <a:p>
            <a:r>
              <a:rPr lang="nb-NO" dirty="0"/>
              <a:t>Ta runden slik at alle får anledning til å trekke fram ett moment fra avsnittene </a:t>
            </a:r>
            <a:r>
              <a:rPr lang="nb-NO" i="1" dirty="0"/>
              <a:t>Tallforståelse</a:t>
            </a:r>
            <a:r>
              <a:rPr lang="nb-NO" dirty="0"/>
              <a:t>, </a:t>
            </a:r>
            <a:r>
              <a:rPr lang="nb-NO" i="1" dirty="0"/>
              <a:t>Trådmodellen</a:t>
            </a:r>
            <a:r>
              <a:rPr lang="nb-NO" dirty="0"/>
              <a:t> og </a:t>
            </a:r>
            <a:r>
              <a:rPr lang="nb-NO" i="1" dirty="0"/>
              <a:t>Utvikling av tallforståelse</a:t>
            </a:r>
            <a:r>
              <a:rPr lang="nb-NO" dirty="0"/>
              <a:t>.</a:t>
            </a:r>
          </a:p>
          <a:p>
            <a:r>
              <a:rPr lang="nb-NO" dirty="0"/>
              <a:t>Ta deretter for dere de fem komponentene i samme rekkefølge som i artikkelen. Kommenter og still spørsmål – søk etter en felles forståelse av begrepene.</a:t>
            </a:r>
          </a:p>
          <a:p>
            <a:pPr marL="0" lvl="0" indent="0">
              <a:buNone/>
            </a:pPr>
            <a:r>
              <a:rPr lang="nb-NO" dirty="0"/>
              <a:t>Sammenlikn innholdet i artikkelen med </a:t>
            </a:r>
            <a:r>
              <a:rPr lang="nb-NO" i="1" dirty="0"/>
              <a:t>Kjerneelementer i matematikk - </a:t>
            </a:r>
            <a:r>
              <a:rPr lang="nb-NO" dirty="0"/>
              <a:t>Utdrag fra LK20</a:t>
            </a:r>
          </a:p>
          <a:p>
            <a:endParaRPr lang="nb-NO" dirty="0"/>
          </a:p>
        </p:txBody>
      </p:sp>
    </p:spTree>
    <p:extLst>
      <p:ext uri="{BB962C8B-B14F-4D97-AF65-F5344CB8AC3E}">
        <p14:creationId xmlns:p14="http://schemas.microsoft.com/office/powerpoint/2010/main" val="466894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AD359A9-97F0-45EA-8B28-06267657E506}"/>
              </a:ext>
            </a:extLst>
          </p:cNvPr>
          <p:cNvSpPr>
            <a:spLocks noGrp="1"/>
          </p:cNvSpPr>
          <p:nvPr>
            <p:ph type="title"/>
          </p:nvPr>
        </p:nvSpPr>
        <p:spPr/>
        <p:txBody>
          <a:bodyPr/>
          <a:lstStyle/>
          <a:p>
            <a:r>
              <a:rPr lang="nb-NO" dirty="0"/>
              <a:t>Observere undervisning (film)</a:t>
            </a:r>
          </a:p>
        </p:txBody>
      </p:sp>
      <p:sp>
        <p:nvSpPr>
          <p:cNvPr id="5" name="Plassholder for tekst 4">
            <a:extLst>
              <a:ext uri="{FF2B5EF4-FFF2-40B4-BE49-F238E27FC236}">
                <a16:creationId xmlns:a16="http://schemas.microsoft.com/office/drawing/2014/main" id="{C6853416-5B64-4408-B6C9-31654A34F313}"/>
              </a:ext>
            </a:extLst>
          </p:cNvPr>
          <p:cNvSpPr>
            <a:spLocks noGrp="1"/>
          </p:cNvSpPr>
          <p:nvPr>
            <p:ph type="body" idx="1"/>
          </p:nvPr>
        </p:nvSpPr>
        <p:spPr/>
        <p:txBody>
          <a:bodyPr/>
          <a:lstStyle/>
          <a:p>
            <a:r>
              <a:rPr lang="nb-NO" dirty="0"/>
              <a:t>20 minutter</a:t>
            </a:r>
          </a:p>
        </p:txBody>
      </p:sp>
    </p:spTree>
    <p:extLst>
      <p:ext uri="{BB962C8B-B14F-4D97-AF65-F5344CB8AC3E}">
        <p14:creationId xmlns:p14="http://schemas.microsoft.com/office/powerpoint/2010/main" val="1477598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Se film og drøft</a:t>
            </a:r>
            <a:endParaRPr lang="nb-NO" i="1" dirty="0"/>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3763279"/>
          </a:xfrm>
        </p:spPr>
        <p:txBody>
          <a:bodyPr>
            <a:normAutofit/>
          </a:bodyPr>
          <a:lstStyle/>
          <a:p>
            <a:pPr marL="0" indent="0">
              <a:buNone/>
            </a:pPr>
            <a:r>
              <a:rPr lang="nb-NO" dirty="0"/>
              <a:t>Se filmen Fire</a:t>
            </a:r>
            <a:r>
              <a:rPr lang="nb-NO" i="1" dirty="0"/>
              <a:t> kort</a:t>
            </a:r>
            <a:r>
              <a:rPr lang="nb-NO" dirty="0"/>
              <a:t>. </a:t>
            </a:r>
          </a:p>
          <a:p>
            <a:pPr marL="0" indent="0">
              <a:buNone/>
            </a:pPr>
            <a:endParaRPr lang="nb-NO" dirty="0"/>
          </a:p>
          <a:p>
            <a:pPr marL="0" indent="0">
              <a:buNone/>
            </a:pPr>
            <a:r>
              <a:rPr lang="nb-NO" dirty="0"/>
              <a:t>Fordel observasjonene slik at dere får observasjoner knyttet til teorien dere har arbeidet med i denne modulen:</a:t>
            </a:r>
          </a:p>
          <a:p>
            <a:pPr lvl="0"/>
            <a:r>
              <a:rPr lang="nb-NO" dirty="0"/>
              <a:t>Praksiser i ambisiøs matematikkundervisning</a:t>
            </a:r>
          </a:p>
          <a:p>
            <a:pPr lvl="0"/>
            <a:r>
              <a:rPr lang="nb-NO" dirty="0"/>
              <a:t>Samtaletyper og samtaletrekk</a:t>
            </a:r>
          </a:p>
          <a:p>
            <a:pPr lvl="0"/>
            <a:r>
              <a:rPr lang="nb-NO" dirty="0"/>
              <a:t>Aspekter ved tallforståelse</a:t>
            </a:r>
          </a:p>
          <a:p>
            <a:pPr lvl="0"/>
            <a:r>
              <a:rPr lang="nb-NO" dirty="0"/>
              <a:t>Kjerneelementer</a:t>
            </a:r>
          </a:p>
          <a:p>
            <a:pPr marL="0" lvl="0" indent="0">
              <a:buNone/>
            </a:pPr>
            <a:endParaRPr lang="nb-NO" dirty="0"/>
          </a:p>
        </p:txBody>
      </p:sp>
    </p:spTree>
    <p:extLst>
      <p:ext uri="{BB962C8B-B14F-4D97-AF65-F5344CB8AC3E}">
        <p14:creationId xmlns:p14="http://schemas.microsoft.com/office/powerpoint/2010/main" val="18504686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Se filmen </a:t>
            </a:r>
            <a:r>
              <a:rPr lang="nb-NO" i="1" dirty="0"/>
              <a:t>Fire kort</a:t>
            </a:r>
          </a:p>
        </p:txBody>
      </p:sp>
      <p:pic>
        <p:nvPicPr>
          <p:cNvPr id="2" name="Media på Internett 1" title="Problemløsing - Fire kort">
            <a:hlinkClick r:id="" action="ppaction://media"/>
            <a:extLst>
              <a:ext uri="{FF2B5EF4-FFF2-40B4-BE49-F238E27FC236}">
                <a16:creationId xmlns:a16="http://schemas.microsoft.com/office/drawing/2014/main" id="{2CAE94A8-25D7-4292-B7FA-74090F00614E}"/>
              </a:ext>
            </a:extLst>
          </p:cNvPr>
          <p:cNvPicPr>
            <a:picLocks noGrp="1" noRot="1" noChangeAspect="1"/>
          </p:cNvPicPr>
          <p:nvPr>
            <p:ph idx="1"/>
            <a:videoFile r:link="rId1"/>
          </p:nvPr>
        </p:nvPicPr>
        <p:blipFill>
          <a:blip r:embed="rId3"/>
          <a:stretch>
            <a:fillRect/>
          </a:stretch>
        </p:blipFill>
        <p:spPr>
          <a:xfrm>
            <a:off x="1241425" y="2001838"/>
            <a:ext cx="6661150" cy="3763962"/>
          </a:xfrm>
          <a:prstGeom prst="rect">
            <a:avLst/>
          </a:prstGeom>
        </p:spPr>
      </p:pic>
    </p:spTree>
    <p:extLst>
      <p:ext uri="{BB962C8B-B14F-4D97-AF65-F5344CB8AC3E}">
        <p14:creationId xmlns:p14="http://schemas.microsoft.com/office/powerpoint/2010/main" val="1831750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Dele observasjoner</a:t>
            </a:r>
            <a:endParaRPr lang="nb-NO" i="1" dirty="0"/>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3763279"/>
          </a:xfrm>
        </p:spPr>
        <p:txBody>
          <a:bodyPr>
            <a:normAutofit/>
          </a:bodyPr>
          <a:lstStyle/>
          <a:p>
            <a:pPr marL="0" indent="0">
              <a:buNone/>
            </a:pPr>
            <a:r>
              <a:rPr lang="nb-NO" dirty="0"/>
              <a:t>Ta runden slik at hver og en får delt observasjonene </a:t>
            </a:r>
            <a:br>
              <a:rPr lang="nb-NO" dirty="0"/>
            </a:br>
            <a:r>
              <a:rPr lang="nb-NO" dirty="0"/>
              <a:t>sine med gruppen. </a:t>
            </a:r>
          </a:p>
          <a:p>
            <a:pPr marL="0" indent="0">
              <a:buNone/>
            </a:pPr>
            <a:endParaRPr lang="nb-NO" dirty="0"/>
          </a:p>
          <a:p>
            <a:pPr marL="0" indent="0">
              <a:buNone/>
            </a:pPr>
            <a:r>
              <a:rPr lang="nb-NO" dirty="0"/>
              <a:t>Har flere merket seg det samme?</a:t>
            </a:r>
          </a:p>
          <a:p>
            <a:pPr marL="0" indent="0">
              <a:buNone/>
            </a:pPr>
            <a:endParaRPr lang="nb-NO" dirty="0"/>
          </a:p>
          <a:p>
            <a:pPr marL="0" indent="0">
              <a:buNone/>
            </a:pPr>
            <a:r>
              <a:rPr lang="nb-NO" dirty="0"/>
              <a:t>Hvordan har læreren lagt til rette for å engasjere elevene?</a:t>
            </a:r>
          </a:p>
          <a:p>
            <a:pPr marL="0" lvl="0" indent="0">
              <a:buNone/>
            </a:pPr>
            <a:endParaRPr lang="nb-NO" dirty="0"/>
          </a:p>
        </p:txBody>
      </p:sp>
    </p:spTree>
    <p:extLst>
      <p:ext uri="{BB962C8B-B14F-4D97-AF65-F5344CB8AC3E}">
        <p14:creationId xmlns:p14="http://schemas.microsoft.com/office/powerpoint/2010/main" val="15863058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solidFill>
                  <a:schemeClr val="bg1"/>
                </a:solidFill>
              </a:rPr>
              <a:t>MAM-modellen</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objekt, klokke, stor, tid&#10;&#10;Automatisk generert beskrivelse">
            <a:extLst>
              <a:ext uri="{FF2B5EF4-FFF2-40B4-BE49-F238E27FC236}">
                <a16:creationId xmlns:a16="http://schemas.microsoft.com/office/drawing/2014/main" id="{0B1FFE8A-7C85-42FA-951D-E9E7B671DAC0}"/>
              </a:ext>
            </a:extLst>
          </p:cNvPr>
          <p:cNvPicPr>
            <a:picLocks noChangeAspect="1"/>
          </p:cNvPicPr>
          <p:nvPr/>
        </p:nvPicPr>
        <p:blipFill>
          <a:blip r:embed="rId4"/>
          <a:stretch>
            <a:fillRect/>
          </a:stretch>
        </p:blipFill>
        <p:spPr>
          <a:xfrm>
            <a:off x="2741075" y="1122100"/>
            <a:ext cx="3202525" cy="3815621"/>
          </a:xfrm>
          <a:prstGeom prst="rect">
            <a:avLst/>
          </a:prstGeom>
        </p:spPr>
      </p:pic>
    </p:spTree>
    <p:extLst>
      <p:ext uri="{BB962C8B-B14F-4D97-AF65-F5344CB8AC3E}">
        <p14:creationId xmlns:p14="http://schemas.microsoft.com/office/powerpoint/2010/main" val="1481309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Komponentene i MAM-modellen</a:t>
            </a:r>
            <a:endParaRPr lang="nb-NO" i="1" dirty="0"/>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2682240" cy="3763279"/>
          </a:xfrm>
        </p:spPr>
        <p:txBody>
          <a:bodyPr>
            <a:normAutofit fontScale="92500" lnSpcReduction="10000"/>
          </a:bodyPr>
          <a:lstStyle/>
          <a:p>
            <a:pPr marL="0" indent="0">
              <a:buNone/>
            </a:pPr>
            <a:r>
              <a:rPr lang="nb-NO" dirty="0"/>
              <a:t>De 10 neste modulene bygger videre på oversikten dere har fått gjennom denne første modulen.</a:t>
            </a:r>
          </a:p>
          <a:p>
            <a:pPr marL="0" indent="0">
              <a:buNone/>
            </a:pPr>
            <a:r>
              <a:rPr lang="nb-NO" dirty="0"/>
              <a:t>Arbeidet i hver modul er strukturert rundt de seks komponentene i figuren.</a:t>
            </a:r>
          </a:p>
          <a:p>
            <a:pPr marL="0" lvl="0" indent="0">
              <a:buNone/>
            </a:pPr>
            <a:endParaRPr lang="nb-NO" dirty="0"/>
          </a:p>
        </p:txBody>
      </p:sp>
      <p:pic>
        <p:nvPicPr>
          <p:cNvPr id="3" name="Bilde 2">
            <a:extLst>
              <a:ext uri="{FF2B5EF4-FFF2-40B4-BE49-F238E27FC236}">
                <a16:creationId xmlns:a16="http://schemas.microsoft.com/office/drawing/2014/main" id="{84268513-320F-41F0-85A1-E5C79AF53890}"/>
              </a:ext>
            </a:extLst>
          </p:cNvPr>
          <p:cNvPicPr>
            <a:picLocks noChangeAspect="1"/>
          </p:cNvPicPr>
          <p:nvPr/>
        </p:nvPicPr>
        <p:blipFill>
          <a:blip r:embed="rId2"/>
          <a:stretch>
            <a:fillRect/>
          </a:stretch>
        </p:blipFill>
        <p:spPr>
          <a:xfrm>
            <a:off x="3818380" y="1723434"/>
            <a:ext cx="4372363" cy="4320000"/>
          </a:xfrm>
          <a:prstGeom prst="rect">
            <a:avLst/>
          </a:prstGeom>
        </p:spPr>
      </p:pic>
    </p:spTree>
    <p:extLst>
      <p:ext uri="{BB962C8B-B14F-4D97-AF65-F5344CB8AC3E}">
        <p14:creationId xmlns:p14="http://schemas.microsoft.com/office/powerpoint/2010/main" val="6180146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pPr algn="l"/>
            <a:r>
              <a:rPr lang="nb-NO" dirty="0"/>
              <a:t>1. Forberedelse</a:t>
            </a:r>
            <a:endParaRPr lang="nb-NO" i="1" dirty="0"/>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5455920" cy="3763279"/>
          </a:xfrm>
        </p:spPr>
        <p:txBody>
          <a:bodyPr>
            <a:normAutofit/>
          </a:bodyPr>
          <a:lstStyle/>
          <a:p>
            <a:pPr marL="0" lvl="0" indent="0">
              <a:buNone/>
            </a:pPr>
            <a:r>
              <a:rPr lang="nb-NO" dirty="0"/>
              <a:t>Observasjon og teori:</a:t>
            </a:r>
          </a:p>
          <a:p>
            <a:pPr marL="0" lvl="0" indent="0">
              <a:buNone/>
            </a:pPr>
            <a:r>
              <a:rPr lang="nb-NO" dirty="0"/>
              <a:t>Deltakerne observerer enten en filmet undervisningssekvens eller en veileder/</a:t>
            </a:r>
            <a:r>
              <a:rPr lang="nb-NO" dirty="0" err="1"/>
              <a:t>lærerutdanner</a:t>
            </a:r>
            <a:r>
              <a:rPr lang="nb-NO" dirty="0"/>
              <a:t> som gjennomfører en aktivitet med elevene.</a:t>
            </a:r>
          </a:p>
          <a:p>
            <a:pPr marL="0" lvl="0" indent="0">
              <a:buNone/>
            </a:pPr>
            <a:endParaRPr lang="nb-NO" dirty="0"/>
          </a:p>
          <a:p>
            <a:pPr marL="0" indent="0">
              <a:buNone/>
            </a:pPr>
            <a:r>
              <a:rPr lang="nb-NO" dirty="0"/>
              <a:t>Deltakerne leser en artikkel med teori knyttet til det aktuelle temaet i syklusen.</a:t>
            </a:r>
            <a:br>
              <a:rPr lang="nb-NO" dirty="0"/>
            </a:br>
            <a:endParaRPr lang="nb-NO" dirty="0"/>
          </a:p>
          <a:p>
            <a:pPr marL="0" lvl="0" indent="0">
              <a:buNone/>
            </a:pPr>
            <a:endParaRPr lang="nb-NO" dirty="0"/>
          </a:p>
          <a:p>
            <a:pPr marL="0" lvl="0" indent="0">
              <a:buNone/>
            </a:pPr>
            <a:endParaRPr lang="nb-NO" dirty="0"/>
          </a:p>
        </p:txBody>
      </p:sp>
      <p:pic>
        <p:nvPicPr>
          <p:cNvPr id="3" name="Bilde 2">
            <a:extLst>
              <a:ext uri="{FF2B5EF4-FFF2-40B4-BE49-F238E27FC236}">
                <a16:creationId xmlns:a16="http://schemas.microsoft.com/office/drawing/2014/main" id="{6A0764E4-5D2E-4960-A464-16215DB39200}"/>
              </a:ext>
            </a:extLst>
          </p:cNvPr>
          <p:cNvPicPr>
            <a:picLocks noChangeAspect="1"/>
          </p:cNvPicPr>
          <p:nvPr/>
        </p:nvPicPr>
        <p:blipFill>
          <a:blip r:embed="rId2"/>
          <a:stretch>
            <a:fillRect/>
          </a:stretch>
        </p:blipFill>
        <p:spPr>
          <a:xfrm>
            <a:off x="6063479" y="413873"/>
            <a:ext cx="2550545" cy="2520000"/>
          </a:xfrm>
          <a:prstGeom prst="rect">
            <a:avLst/>
          </a:prstGeom>
        </p:spPr>
      </p:pic>
      <mc:AlternateContent xmlns:mc="http://schemas.openxmlformats.org/markup-compatibility/2006" xmlns:p14="http://schemas.microsoft.com/office/powerpoint/2010/main">
        <mc:Choice Requires="p14">
          <p:contentPart p14:bwMode="auto" r:id="rId3">
            <p14:nvContentPartPr>
              <p14:cNvPr id="8" name="Håndskrift 7">
                <a:extLst>
                  <a:ext uri="{FF2B5EF4-FFF2-40B4-BE49-F238E27FC236}">
                    <a16:creationId xmlns:a16="http://schemas.microsoft.com/office/drawing/2014/main" id="{9F71AEA8-2767-44CB-8B85-E4DE3507524C}"/>
                  </a:ext>
                </a:extLst>
              </p14:cNvPr>
              <p14:cNvContentPartPr/>
              <p14:nvPr/>
            </p14:nvContentPartPr>
            <p14:xfrm>
              <a:off x="6761671" y="413873"/>
              <a:ext cx="1154160" cy="756720"/>
            </p14:xfrm>
          </p:contentPart>
        </mc:Choice>
        <mc:Fallback xmlns="">
          <p:pic>
            <p:nvPicPr>
              <p:cNvPr id="8" name="Håndskrift 7">
                <a:extLst>
                  <a:ext uri="{FF2B5EF4-FFF2-40B4-BE49-F238E27FC236}">
                    <a16:creationId xmlns:a16="http://schemas.microsoft.com/office/drawing/2014/main" id="{9F71AEA8-2767-44CB-8B85-E4DE3507524C}"/>
                  </a:ext>
                </a:extLst>
              </p:cNvPr>
              <p:cNvPicPr/>
              <p:nvPr/>
            </p:nvPicPr>
            <p:blipFill>
              <a:blip r:embed="rId4"/>
              <a:stretch>
                <a:fillRect/>
              </a:stretch>
            </p:blipFill>
            <p:spPr>
              <a:xfrm>
                <a:off x="6725660" y="377873"/>
                <a:ext cx="1225822" cy="828360"/>
              </a:xfrm>
              <a:prstGeom prst="rect">
                <a:avLst/>
              </a:prstGeom>
            </p:spPr>
          </p:pic>
        </mc:Fallback>
      </mc:AlternateContent>
    </p:spTree>
    <p:extLst>
      <p:ext uri="{BB962C8B-B14F-4D97-AF65-F5344CB8AC3E}">
        <p14:creationId xmlns:p14="http://schemas.microsoft.com/office/powerpoint/2010/main" val="1252653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1B292F-7E01-46DA-9A86-17948127E8F6}"/>
              </a:ext>
            </a:extLst>
          </p:cNvPr>
          <p:cNvSpPr>
            <a:spLocks noGrp="1"/>
          </p:cNvSpPr>
          <p:nvPr>
            <p:ph type="title"/>
          </p:nvPr>
        </p:nvSpPr>
        <p:spPr/>
        <p:txBody>
          <a:bodyPr/>
          <a:lstStyle/>
          <a:p>
            <a:r>
              <a:rPr lang="nb-NO" dirty="0"/>
              <a:t>Mål</a:t>
            </a:r>
          </a:p>
        </p:txBody>
      </p:sp>
      <p:sp>
        <p:nvSpPr>
          <p:cNvPr id="3" name="Plassholder for innhold 2">
            <a:extLst>
              <a:ext uri="{FF2B5EF4-FFF2-40B4-BE49-F238E27FC236}">
                <a16:creationId xmlns:a16="http://schemas.microsoft.com/office/drawing/2014/main" id="{411BB7A2-7DF6-4709-93CC-D70ABD4F31B1}"/>
              </a:ext>
            </a:extLst>
          </p:cNvPr>
          <p:cNvSpPr>
            <a:spLocks noGrp="1"/>
          </p:cNvSpPr>
          <p:nvPr>
            <p:ph idx="1"/>
          </p:nvPr>
        </p:nvSpPr>
        <p:spPr/>
        <p:txBody>
          <a:bodyPr/>
          <a:lstStyle/>
          <a:p>
            <a:pPr marL="0" indent="0">
              <a:buNone/>
            </a:pPr>
            <a:r>
              <a:rPr lang="nb-NO" dirty="0"/>
              <a:t>Målet med denne modulen er at deltakerne skal</a:t>
            </a:r>
          </a:p>
          <a:p>
            <a:pPr lvl="0"/>
            <a:r>
              <a:rPr lang="nb-NO" dirty="0"/>
              <a:t>bli kjent med sentrale elementer i ambisiøs matematikkundervisning</a:t>
            </a:r>
          </a:p>
          <a:p>
            <a:pPr lvl="0"/>
            <a:r>
              <a:rPr lang="nb-NO" dirty="0"/>
              <a:t>etablere felles normer for utvikling av profesjonsfellesskapet</a:t>
            </a:r>
          </a:p>
          <a:p>
            <a:pPr lvl="0"/>
            <a:r>
              <a:rPr lang="nb-NO" dirty="0"/>
              <a:t>få en felles forståelse av hva tallforståelse innebærer</a:t>
            </a:r>
          </a:p>
          <a:p>
            <a:pPr marL="0" indent="0">
              <a:buNone/>
            </a:pPr>
            <a:endParaRPr lang="nb-NO" dirty="0"/>
          </a:p>
          <a:p>
            <a:endParaRPr lang="nb-NO" dirty="0"/>
          </a:p>
        </p:txBody>
      </p:sp>
    </p:spTree>
    <p:extLst>
      <p:ext uri="{BB962C8B-B14F-4D97-AF65-F5344CB8AC3E}">
        <p14:creationId xmlns:p14="http://schemas.microsoft.com/office/powerpoint/2010/main" val="27606601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pPr algn="l"/>
            <a:r>
              <a:rPr lang="nb-NO" dirty="0"/>
              <a:t>2. Diskusjon av teori</a:t>
            </a:r>
            <a:endParaRPr lang="nb-NO" i="1" dirty="0"/>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4"/>
            <a:ext cx="5455920" cy="4681393"/>
          </a:xfrm>
        </p:spPr>
        <p:txBody>
          <a:bodyPr>
            <a:normAutofit/>
          </a:bodyPr>
          <a:lstStyle/>
          <a:p>
            <a:pPr marL="0" indent="0">
              <a:buNone/>
            </a:pPr>
            <a:r>
              <a:rPr lang="nb-NO" dirty="0"/>
              <a:t>Diskusjon i grupper/plenum: </a:t>
            </a:r>
            <a:br>
              <a:rPr lang="nb-NO" dirty="0"/>
            </a:br>
            <a:r>
              <a:rPr lang="nb-NO" dirty="0"/>
              <a:t>Veileder/</a:t>
            </a:r>
            <a:r>
              <a:rPr lang="nb-NO" dirty="0" err="1"/>
              <a:t>lærerutdanner</a:t>
            </a:r>
            <a:r>
              <a:rPr lang="nb-NO" dirty="0"/>
              <a:t> leder en diskusjon mellom deltakerne. </a:t>
            </a:r>
          </a:p>
          <a:p>
            <a:pPr marL="0" indent="0">
              <a:buNone/>
            </a:pPr>
            <a:r>
              <a:rPr lang="nb-NO" dirty="0"/>
              <a:t>Hvilke momenter fra punkt 1 kan vi ta med oss inn i planleggingen av undervisningsøkta?</a:t>
            </a:r>
          </a:p>
        </p:txBody>
      </p:sp>
      <p:pic>
        <p:nvPicPr>
          <p:cNvPr id="7" name="Bilde 6">
            <a:extLst>
              <a:ext uri="{FF2B5EF4-FFF2-40B4-BE49-F238E27FC236}">
                <a16:creationId xmlns:a16="http://schemas.microsoft.com/office/drawing/2014/main" id="{C203C3D9-3254-4F3E-8B5D-4F9CB52C2D81}"/>
              </a:ext>
            </a:extLst>
          </p:cNvPr>
          <p:cNvPicPr>
            <a:picLocks noChangeAspect="1"/>
          </p:cNvPicPr>
          <p:nvPr/>
        </p:nvPicPr>
        <p:blipFill>
          <a:blip r:embed="rId2"/>
          <a:stretch>
            <a:fillRect/>
          </a:stretch>
        </p:blipFill>
        <p:spPr>
          <a:xfrm>
            <a:off x="6136255" y="413873"/>
            <a:ext cx="2550545" cy="2520000"/>
          </a:xfrm>
          <a:prstGeom prst="rect">
            <a:avLst/>
          </a:prstGeom>
        </p:spPr>
      </p:pic>
      <mc:AlternateContent xmlns:mc="http://schemas.openxmlformats.org/markup-compatibility/2006" xmlns:p14="http://schemas.microsoft.com/office/powerpoint/2010/main">
        <mc:Choice Requires="p14">
          <p:contentPart p14:bwMode="auto" r:id="rId3">
            <p14:nvContentPartPr>
              <p14:cNvPr id="8" name="Håndskrift 7">
                <a:extLst>
                  <a:ext uri="{FF2B5EF4-FFF2-40B4-BE49-F238E27FC236}">
                    <a16:creationId xmlns:a16="http://schemas.microsoft.com/office/drawing/2014/main" id="{6B6E3E61-880E-4C4B-A4C5-972022CFF441}"/>
                  </a:ext>
                </a:extLst>
              </p14:cNvPr>
              <p14:cNvContentPartPr/>
              <p14:nvPr/>
            </p14:nvContentPartPr>
            <p14:xfrm>
              <a:off x="7532640" y="917153"/>
              <a:ext cx="1154160" cy="756720"/>
            </p14:xfrm>
          </p:contentPart>
        </mc:Choice>
        <mc:Fallback xmlns="">
          <p:pic>
            <p:nvPicPr>
              <p:cNvPr id="8" name="Håndskrift 7">
                <a:extLst>
                  <a:ext uri="{FF2B5EF4-FFF2-40B4-BE49-F238E27FC236}">
                    <a16:creationId xmlns:a16="http://schemas.microsoft.com/office/drawing/2014/main" id="{6B6E3E61-880E-4C4B-A4C5-972022CFF441}"/>
                  </a:ext>
                </a:extLst>
              </p:cNvPr>
              <p:cNvPicPr/>
              <p:nvPr/>
            </p:nvPicPr>
            <p:blipFill>
              <a:blip r:embed="rId4"/>
              <a:stretch>
                <a:fillRect/>
              </a:stretch>
            </p:blipFill>
            <p:spPr>
              <a:xfrm>
                <a:off x="7496629" y="881153"/>
                <a:ext cx="1225822" cy="828360"/>
              </a:xfrm>
              <a:prstGeom prst="rect">
                <a:avLst/>
              </a:prstGeom>
            </p:spPr>
          </p:pic>
        </mc:Fallback>
      </mc:AlternateContent>
    </p:spTree>
    <p:extLst>
      <p:ext uri="{BB962C8B-B14F-4D97-AF65-F5344CB8AC3E}">
        <p14:creationId xmlns:p14="http://schemas.microsoft.com/office/powerpoint/2010/main" val="15103855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pPr algn="l"/>
            <a:r>
              <a:rPr lang="nb-NO" dirty="0"/>
              <a:t>3. Felles planlegging</a:t>
            </a:r>
            <a:endParaRPr lang="nb-NO" i="1" dirty="0"/>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4"/>
            <a:ext cx="5455920" cy="4681393"/>
          </a:xfrm>
        </p:spPr>
        <p:txBody>
          <a:bodyPr>
            <a:normAutofit/>
          </a:bodyPr>
          <a:lstStyle/>
          <a:p>
            <a:pPr marL="0" indent="0">
              <a:buNone/>
            </a:pPr>
            <a:r>
              <a:rPr lang="nb-NO" dirty="0"/>
              <a:t>Deltakerne planlegger sammen ei </a:t>
            </a:r>
            <a:r>
              <a:rPr lang="nb-NO" dirty="0" err="1"/>
              <a:t>undervisningsøkt</a:t>
            </a:r>
            <a:r>
              <a:rPr lang="nb-NO" dirty="0"/>
              <a:t> med samme type aktivitet som i punkt 1. </a:t>
            </a:r>
          </a:p>
          <a:p>
            <a:pPr marL="0" indent="0">
              <a:buNone/>
            </a:pPr>
            <a:r>
              <a:rPr lang="nb-NO" dirty="0"/>
              <a:t>Gruppestørrelse 5-10. Veilederne/</a:t>
            </a:r>
            <a:r>
              <a:rPr lang="nb-NO" dirty="0" err="1"/>
              <a:t>lærerutdannerne</a:t>
            </a:r>
            <a:r>
              <a:rPr lang="nb-NO" dirty="0"/>
              <a:t> er aktive deltakere i sin gruppe uten å overta arbeidet for deltakerne. </a:t>
            </a:r>
          </a:p>
          <a:p>
            <a:pPr marL="0" indent="0">
              <a:buNone/>
            </a:pPr>
            <a:r>
              <a:rPr lang="nb-NO" dirty="0"/>
              <a:t>Gruppen lager et felles undervisningsnotat som viser gangen i økta med elevene. </a:t>
            </a:r>
          </a:p>
        </p:txBody>
      </p:sp>
      <p:pic>
        <p:nvPicPr>
          <p:cNvPr id="7" name="Bilde 6">
            <a:extLst>
              <a:ext uri="{FF2B5EF4-FFF2-40B4-BE49-F238E27FC236}">
                <a16:creationId xmlns:a16="http://schemas.microsoft.com/office/drawing/2014/main" id="{C203C3D9-3254-4F3E-8B5D-4F9CB52C2D81}"/>
              </a:ext>
            </a:extLst>
          </p:cNvPr>
          <p:cNvPicPr>
            <a:picLocks noChangeAspect="1"/>
          </p:cNvPicPr>
          <p:nvPr/>
        </p:nvPicPr>
        <p:blipFill>
          <a:blip r:embed="rId2"/>
          <a:stretch>
            <a:fillRect/>
          </a:stretch>
        </p:blipFill>
        <p:spPr>
          <a:xfrm>
            <a:off x="6136255" y="413873"/>
            <a:ext cx="2550545" cy="2520000"/>
          </a:xfrm>
          <a:prstGeom prst="rect">
            <a:avLst/>
          </a:prstGeom>
        </p:spPr>
      </p:pic>
      <mc:AlternateContent xmlns:mc="http://schemas.openxmlformats.org/markup-compatibility/2006" xmlns:p14="http://schemas.microsoft.com/office/powerpoint/2010/main">
        <mc:Choice Requires="p14">
          <p:contentPart p14:bwMode="auto" r:id="rId3">
            <p14:nvContentPartPr>
              <p14:cNvPr id="8" name="Håndskrift 7">
                <a:extLst>
                  <a:ext uri="{FF2B5EF4-FFF2-40B4-BE49-F238E27FC236}">
                    <a16:creationId xmlns:a16="http://schemas.microsoft.com/office/drawing/2014/main" id="{6B6E3E61-880E-4C4B-A4C5-972022CFF441}"/>
                  </a:ext>
                </a:extLst>
              </p14:cNvPr>
              <p14:cNvContentPartPr/>
              <p14:nvPr/>
            </p14:nvContentPartPr>
            <p14:xfrm>
              <a:off x="7644208" y="1584824"/>
              <a:ext cx="1154160" cy="756720"/>
            </p14:xfrm>
          </p:contentPart>
        </mc:Choice>
        <mc:Fallback xmlns="">
          <p:pic>
            <p:nvPicPr>
              <p:cNvPr id="8" name="Håndskrift 7">
                <a:extLst>
                  <a:ext uri="{FF2B5EF4-FFF2-40B4-BE49-F238E27FC236}">
                    <a16:creationId xmlns:a16="http://schemas.microsoft.com/office/drawing/2014/main" id="{6B6E3E61-880E-4C4B-A4C5-972022CFF441}"/>
                  </a:ext>
                </a:extLst>
              </p:cNvPr>
              <p:cNvPicPr/>
              <p:nvPr/>
            </p:nvPicPr>
            <p:blipFill>
              <a:blip r:embed="rId4"/>
              <a:stretch>
                <a:fillRect/>
              </a:stretch>
            </p:blipFill>
            <p:spPr>
              <a:xfrm>
                <a:off x="7608197" y="1548824"/>
                <a:ext cx="1225822" cy="828360"/>
              </a:xfrm>
              <a:prstGeom prst="rect">
                <a:avLst/>
              </a:prstGeom>
            </p:spPr>
          </p:pic>
        </mc:Fallback>
      </mc:AlternateContent>
    </p:spTree>
    <p:extLst>
      <p:ext uri="{BB962C8B-B14F-4D97-AF65-F5344CB8AC3E}">
        <p14:creationId xmlns:p14="http://schemas.microsoft.com/office/powerpoint/2010/main" val="3484238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pPr algn="l"/>
            <a:r>
              <a:rPr lang="nb-NO" dirty="0"/>
              <a:t>4. Øving</a:t>
            </a:r>
            <a:endParaRPr lang="nb-NO" i="1" dirty="0"/>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4"/>
            <a:ext cx="5455920" cy="4681393"/>
          </a:xfrm>
        </p:spPr>
        <p:txBody>
          <a:bodyPr>
            <a:normAutofit/>
          </a:bodyPr>
          <a:lstStyle/>
          <a:p>
            <a:pPr marL="0" indent="0">
              <a:buNone/>
            </a:pPr>
            <a:r>
              <a:rPr lang="nb-NO" dirty="0"/>
              <a:t>Deltakerne i planleggingsgruppen øver på aktiviteten. </a:t>
            </a:r>
          </a:p>
          <a:p>
            <a:pPr marL="0" indent="0">
              <a:buNone/>
            </a:pPr>
            <a:r>
              <a:rPr lang="nb-NO" dirty="0"/>
              <a:t>En eller to av deltakerne har rollen som lærer, resten av deltakerne er «elever».</a:t>
            </a:r>
          </a:p>
          <a:p>
            <a:pPr marL="0" indent="0">
              <a:buNone/>
            </a:pPr>
            <a:r>
              <a:rPr lang="nb-NO" dirty="0"/>
              <a:t>Alle deltakerne og veilederen/</a:t>
            </a:r>
            <a:r>
              <a:rPr lang="nb-NO" dirty="0" err="1"/>
              <a:t>lærerutdanneren</a:t>
            </a:r>
            <a:r>
              <a:rPr lang="nb-NO" dirty="0"/>
              <a:t> kan be om Time-Out. Da tar de et kort avbrekk og diskuterer hva de bør gjøre.</a:t>
            </a:r>
          </a:p>
        </p:txBody>
      </p:sp>
      <p:pic>
        <p:nvPicPr>
          <p:cNvPr id="7" name="Bilde 6">
            <a:extLst>
              <a:ext uri="{FF2B5EF4-FFF2-40B4-BE49-F238E27FC236}">
                <a16:creationId xmlns:a16="http://schemas.microsoft.com/office/drawing/2014/main" id="{C203C3D9-3254-4F3E-8B5D-4F9CB52C2D81}"/>
              </a:ext>
            </a:extLst>
          </p:cNvPr>
          <p:cNvPicPr>
            <a:picLocks noChangeAspect="1"/>
          </p:cNvPicPr>
          <p:nvPr/>
        </p:nvPicPr>
        <p:blipFill>
          <a:blip r:embed="rId2"/>
          <a:stretch>
            <a:fillRect/>
          </a:stretch>
        </p:blipFill>
        <p:spPr>
          <a:xfrm>
            <a:off x="6136255" y="413873"/>
            <a:ext cx="2550545" cy="2520000"/>
          </a:xfrm>
          <a:prstGeom prst="rect">
            <a:avLst/>
          </a:prstGeom>
        </p:spPr>
      </p:pic>
      <mc:AlternateContent xmlns:mc="http://schemas.openxmlformats.org/markup-compatibility/2006" xmlns:p14="http://schemas.microsoft.com/office/powerpoint/2010/main">
        <mc:Choice Requires="p14">
          <p:contentPart p14:bwMode="auto" r:id="rId3">
            <p14:nvContentPartPr>
              <p14:cNvPr id="8" name="Håndskrift 7">
                <a:extLst>
                  <a:ext uri="{FF2B5EF4-FFF2-40B4-BE49-F238E27FC236}">
                    <a16:creationId xmlns:a16="http://schemas.microsoft.com/office/drawing/2014/main" id="{6B6E3E61-880E-4C4B-A4C5-972022CFF441}"/>
                  </a:ext>
                </a:extLst>
              </p14:cNvPr>
              <p14:cNvContentPartPr/>
              <p14:nvPr/>
            </p14:nvContentPartPr>
            <p14:xfrm>
              <a:off x="6834447" y="2100494"/>
              <a:ext cx="1154160" cy="756720"/>
            </p14:xfrm>
          </p:contentPart>
        </mc:Choice>
        <mc:Fallback xmlns="">
          <p:pic>
            <p:nvPicPr>
              <p:cNvPr id="8" name="Håndskrift 7">
                <a:extLst>
                  <a:ext uri="{FF2B5EF4-FFF2-40B4-BE49-F238E27FC236}">
                    <a16:creationId xmlns:a16="http://schemas.microsoft.com/office/drawing/2014/main" id="{6B6E3E61-880E-4C4B-A4C5-972022CFF441}"/>
                  </a:ext>
                </a:extLst>
              </p:cNvPr>
              <p:cNvPicPr/>
              <p:nvPr/>
            </p:nvPicPr>
            <p:blipFill>
              <a:blip r:embed="rId4"/>
              <a:stretch>
                <a:fillRect/>
              </a:stretch>
            </p:blipFill>
            <p:spPr>
              <a:xfrm>
                <a:off x="6798436" y="2064494"/>
                <a:ext cx="1225822" cy="828360"/>
              </a:xfrm>
              <a:prstGeom prst="rect">
                <a:avLst/>
              </a:prstGeom>
            </p:spPr>
          </p:pic>
        </mc:Fallback>
      </mc:AlternateContent>
    </p:spTree>
    <p:extLst>
      <p:ext uri="{BB962C8B-B14F-4D97-AF65-F5344CB8AC3E}">
        <p14:creationId xmlns:p14="http://schemas.microsoft.com/office/powerpoint/2010/main" val="15161624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pPr algn="l"/>
            <a:r>
              <a:rPr lang="nb-NO" dirty="0"/>
              <a:t>5. Utprøving med elever</a:t>
            </a:r>
            <a:endParaRPr lang="nb-NO" i="1" dirty="0"/>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5455920" cy="3763279"/>
          </a:xfrm>
        </p:spPr>
        <p:txBody>
          <a:bodyPr>
            <a:normAutofit/>
          </a:bodyPr>
          <a:lstStyle/>
          <a:p>
            <a:pPr marL="0" lvl="0" indent="0">
              <a:buNone/>
            </a:pPr>
            <a:r>
              <a:rPr lang="nb-NO" dirty="0"/>
              <a:t>Aktiviteten blir prøvd ut med en elevgruppe. Time-Out kan brukes også under utprøvingen.  </a:t>
            </a:r>
          </a:p>
          <a:p>
            <a:pPr marL="0" lvl="0" indent="0">
              <a:buNone/>
            </a:pPr>
            <a:endParaRPr lang="nb-NO" dirty="0"/>
          </a:p>
        </p:txBody>
      </p:sp>
      <p:pic>
        <p:nvPicPr>
          <p:cNvPr id="7" name="Bilde 6">
            <a:extLst>
              <a:ext uri="{FF2B5EF4-FFF2-40B4-BE49-F238E27FC236}">
                <a16:creationId xmlns:a16="http://schemas.microsoft.com/office/drawing/2014/main" id="{1CCBB8FE-C8C3-4425-BD87-84AEF1084011}"/>
              </a:ext>
            </a:extLst>
          </p:cNvPr>
          <p:cNvPicPr>
            <a:picLocks noChangeAspect="1"/>
          </p:cNvPicPr>
          <p:nvPr/>
        </p:nvPicPr>
        <p:blipFill>
          <a:blip r:embed="rId2"/>
          <a:stretch>
            <a:fillRect/>
          </a:stretch>
        </p:blipFill>
        <p:spPr>
          <a:xfrm>
            <a:off x="6136255" y="413873"/>
            <a:ext cx="2550545" cy="2520000"/>
          </a:xfrm>
          <a:prstGeom prst="rect">
            <a:avLst/>
          </a:prstGeom>
        </p:spPr>
      </p:pic>
      <mc:AlternateContent xmlns:mc="http://schemas.openxmlformats.org/markup-compatibility/2006" xmlns:p14="http://schemas.microsoft.com/office/powerpoint/2010/main">
        <mc:Choice Requires="p14">
          <p:contentPart p14:bwMode="auto" r:id="rId3">
            <p14:nvContentPartPr>
              <p14:cNvPr id="8" name="Håndskrift 7">
                <a:extLst>
                  <a:ext uri="{FF2B5EF4-FFF2-40B4-BE49-F238E27FC236}">
                    <a16:creationId xmlns:a16="http://schemas.microsoft.com/office/drawing/2014/main" id="{667AA6D9-4B34-403F-BFAC-A1E08FE36C91}"/>
                  </a:ext>
                </a:extLst>
              </p14:cNvPr>
              <p14:cNvContentPartPr/>
              <p14:nvPr/>
            </p14:nvContentPartPr>
            <p14:xfrm>
              <a:off x="6008507" y="1673873"/>
              <a:ext cx="1275272" cy="797760"/>
            </p14:xfrm>
          </p:contentPart>
        </mc:Choice>
        <mc:Fallback xmlns="">
          <p:pic>
            <p:nvPicPr>
              <p:cNvPr id="8" name="Håndskrift 7">
                <a:extLst>
                  <a:ext uri="{FF2B5EF4-FFF2-40B4-BE49-F238E27FC236}">
                    <a16:creationId xmlns:a16="http://schemas.microsoft.com/office/drawing/2014/main" id="{667AA6D9-4B34-403F-BFAC-A1E08FE36C91}"/>
                  </a:ext>
                </a:extLst>
              </p:cNvPr>
              <p:cNvPicPr/>
              <p:nvPr/>
            </p:nvPicPr>
            <p:blipFill>
              <a:blip r:embed="rId4"/>
              <a:stretch>
                <a:fillRect/>
              </a:stretch>
            </p:blipFill>
            <p:spPr>
              <a:xfrm>
                <a:off x="5972513" y="1637873"/>
                <a:ext cx="1346900" cy="869400"/>
              </a:xfrm>
              <a:prstGeom prst="rect">
                <a:avLst/>
              </a:prstGeom>
            </p:spPr>
          </p:pic>
        </mc:Fallback>
      </mc:AlternateContent>
    </p:spTree>
    <p:extLst>
      <p:ext uri="{BB962C8B-B14F-4D97-AF65-F5344CB8AC3E}">
        <p14:creationId xmlns:p14="http://schemas.microsoft.com/office/powerpoint/2010/main" val="24626164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pPr algn="l"/>
            <a:r>
              <a:rPr lang="nb-NO" dirty="0"/>
              <a:t>6. Vurdering/refleksjon</a:t>
            </a:r>
            <a:endParaRPr lang="nb-NO" i="1" dirty="0"/>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5455920" cy="3763279"/>
          </a:xfrm>
        </p:spPr>
        <p:txBody>
          <a:bodyPr>
            <a:normAutofit/>
          </a:bodyPr>
          <a:lstStyle/>
          <a:p>
            <a:pPr marL="0" indent="0">
              <a:buNone/>
            </a:pPr>
            <a:r>
              <a:rPr lang="nb-NO" dirty="0"/>
              <a:t>Diskusjon om utprøvingen i gruppen. </a:t>
            </a:r>
          </a:p>
          <a:p>
            <a:pPr marL="0" indent="0">
              <a:buNone/>
            </a:pPr>
            <a:r>
              <a:rPr lang="nb-NO" dirty="0"/>
              <a:t>Både deltakere, veilederen/</a:t>
            </a:r>
            <a:r>
              <a:rPr lang="nb-NO" dirty="0" err="1"/>
              <a:t>lærerutdanneren</a:t>
            </a:r>
            <a:r>
              <a:rPr lang="nb-NO" dirty="0"/>
              <a:t> deltar. </a:t>
            </a:r>
          </a:p>
          <a:p>
            <a:pPr marL="457200" lvl="0" indent="-457200">
              <a:buFont typeface="+mj-lt"/>
              <a:buAutoNum type="arabicPeriod" startAt="6"/>
            </a:pPr>
            <a:endParaRPr lang="nb-NO" dirty="0"/>
          </a:p>
          <a:p>
            <a:pPr marL="0" lvl="0" indent="0">
              <a:buNone/>
            </a:pPr>
            <a:endParaRPr lang="nb-NO" dirty="0"/>
          </a:p>
        </p:txBody>
      </p:sp>
      <p:pic>
        <p:nvPicPr>
          <p:cNvPr id="8" name="Bilde 7">
            <a:extLst>
              <a:ext uri="{FF2B5EF4-FFF2-40B4-BE49-F238E27FC236}">
                <a16:creationId xmlns:a16="http://schemas.microsoft.com/office/drawing/2014/main" id="{DCA9D806-64CA-449E-B194-CF77E8E89A7B}"/>
              </a:ext>
            </a:extLst>
          </p:cNvPr>
          <p:cNvPicPr>
            <a:picLocks noChangeAspect="1"/>
          </p:cNvPicPr>
          <p:nvPr/>
        </p:nvPicPr>
        <p:blipFill>
          <a:blip r:embed="rId2"/>
          <a:stretch>
            <a:fillRect/>
          </a:stretch>
        </p:blipFill>
        <p:spPr>
          <a:xfrm>
            <a:off x="6042125" y="366808"/>
            <a:ext cx="2550545" cy="2520000"/>
          </a:xfrm>
          <a:prstGeom prst="rect">
            <a:avLst/>
          </a:prstGeom>
        </p:spPr>
      </p:pic>
      <mc:AlternateContent xmlns:mc="http://schemas.openxmlformats.org/markup-compatibility/2006" xmlns:p14="http://schemas.microsoft.com/office/powerpoint/2010/main">
        <mc:Choice Requires="p14">
          <p:contentPart p14:bwMode="auto" r:id="rId3">
            <p14:nvContentPartPr>
              <p14:cNvPr id="9" name="Håndskrift 8">
                <a:extLst>
                  <a:ext uri="{FF2B5EF4-FFF2-40B4-BE49-F238E27FC236}">
                    <a16:creationId xmlns:a16="http://schemas.microsoft.com/office/drawing/2014/main" id="{F964F2B7-84D9-4597-9067-7E957B14D278}"/>
                  </a:ext>
                </a:extLst>
              </p14:cNvPr>
              <p14:cNvContentPartPr/>
              <p14:nvPr/>
            </p14:nvContentPartPr>
            <p14:xfrm>
              <a:off x="5856194" y="917152"/>
              <a:ext cx="1259724" cy="770453"/>
            </p14:xfrm>
          </p:contentPart>
        </mc:Choice>
        <mc:Fallback xmlns="">
          <p:pic>
            <p:nvPicPr>
              <p:cNvPr id="9" name="Håndskrift 8">
                <a:extLst>
                  <a:ext uri="{FF2B5EF4-FFF2-40B4-BE49-F238E27FC236}">
                    <a16:creationId xmlns:a16="http://schemas.microsoft.com/office/drawing/2014/main" id="{F964F2B7-84D9-4597-9067-7E957B14D278}"/>
                  </a:ext>
                </a:extLst>
              </p:cNvPr>
              <p:cNvPicPr/>
              <p:nvPr/>
            </p:nvPicPr>
            <p:blipFill>
              <a:blip r:embed="rId4"/>
              <a:stretch>
                <a:fillRect/>
              </a:stretch>
            </p:blipFill>
            <p:spPr>
              <a:xfrm>
                <a:off x="5820192" y="881150"/>
                <a:ext cx="1331369" cy="842098"/>
              </a:xfrm>
              <a:prstGeom prst="rect">
                <a:avLst/>
              </a:prstGeom>
            </p:spPr>
          </p:pic>
        </mc:Fallback>
      </mc:AlternateContent>
    </p:spTree>
    <p:extLst>
      <p:ext uri="{BB962C8B-B14F-4D97-AF65-F5344CB8AC3E}">
        <p14:creationId xmlns:p14="http://schemas.microsoft.com/office/powerpoint/2010/main" val="20318958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Neste modul</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objekt&#10;&#10;Automatisk generert beskrivelse">
            <a:extLst>
              <a:ext uri="{FF2B5EF4-FFF2-40B4-BE49-F238E27FC236}">
                <a16:creationId xmlns:a16="http://schemas.microsoft.com/office/drawing/2014/main" id="{45340AE3-CD3F-45A6-9F2F-E224796B6C7B}"/>
              </a:ext>
            </a:extLst>
          </p:cNvPr>
          <p:cNvPicPr>
            <a:picLocks noChangeAspect="1"/>
          </p:cNvPicPr>
          <p:nvPr/>
        </p:nvPicPr>
        <p:blipFill>
          <a:blip r:embed="rId4"/>
          <a:stretch>
            <a:fillRect/>
          </a:stretch>
        </p:blipFill>
        <p:spPr>
          <a:xfrm>
            <a:off x="-1" y="1263782"/>
            <a:ext cx="9144000" cy="4069180"/>
          </a:xfrm>
          <a:prstGeom prst="rect">
            <a:avLst/>
          </a:prstGeom>
        </p:spPr>
      </p:pic>
      <p:sp>
        <p:nvSpPr>
          <p:cNvPr id="6" name="Rektangel 5">
            <a:extLst>
              <a:ext uri="{FF2B5EF4-FFF2-40B4-BE49-F238E27FC236}">
                <a16:creationId xmlns:a16="http://schemas.microsoft.com/office/drawing/2014/main" id="{F4A8DC6F-22C1-4013-AFF7-DD8DAA58DF3D}"/>
              </a:ext>
            </a:extLst>
          </p:cNvPr>
          <p:cNvSpPr/>
          <p:nvPr/>
        </p:nvSpPr>
        <p:spPr>
          <a:xfrm>
            <a:off x="4087765" y="3244334"/>
            <a:ext cx="4082464" cy="553998"/>
          </a:xfrm>
          <a:prstGeom prst="rect">
            <a:avLst/>
          </a:prstGeom>
        </p:spPr>
        <p:txBody>
          <a:bodyPr wrap="none">
            <a:spAutoFit/>
          </a:bodyPr>
          <a:lstStyle/>
          <a:p>
            <a:r>
              <a:rPr lang="nb-NO" sz="3000" dirty="0">
                <a:solidFill>
                  <a:schemeClr val="bg1"/>
                </a:solidFill>
                <a:latin typeface="Calibri" panose="020F0502020204030204" pitchFamily="34" charset="0"/>
                <a:ea typeface="Calibri" panose="020F0502020204030204" pitchFamily="34" charset="0"/>
                <a:cs typeface="Times New Roman" panose="02020603050405020304" pitchFamily="18" charset="0"/>
              </a:rPr>
              <a:t>Modul 2 Kommunikasjon</a:t>
            </a:r>
            <a:endParaRPr lang="nb-NO" sz="3000" dirty="0">
              <a:solidFill>
                <a:schemeClr val="bg1"/>
              </a:solidFill>
            </a:endParaRPr>
          </a:p>
        </p:txBody>
      </p:sp>
    </p:spTree>
    <p:extLst>
      <p:ext uri="{BB962C8B-B14F-4D97-AF65-F5344CB8AC3E}">
        <p14:creationId xmlns:p14="http://schemas.microsoft.com/office/powerpoint/2010/main" val="1576276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9290542-AC8A-47C7-BA83-6ACC67116B4E}"/>
              </a:ext>
            </a:extLst>
          </p:cNvPr>
          <p:cNvSpPr>
            <a:spLocks noGrp="1"/>
          </p:cNvSpPr>
          <p:nvPr>
            <p:ph type="title"/>
          </p:nvPr>
        </p:nvSpPr>
        <p:spPr/>
        <p:txBody>
          <a:bodyPr/>
          <a:lstStyle/>
          <a:p>
            <a:r>
              <a:rPr lang="nb-NO" dirty="0"/>
              <a:t>Tidsplan for hele modulen</a:t>
            </a:r>
          </a:p>
        </p:txBody>
      </p:sp>
      <p:graphicFrame>
        <p:nvGraphicFramePr>
          <p:cNvPr id="4" name="Tabell 4">
            <a:extLst>
              <a:ext uri="{FF2B5EF4-FFF2-40B4-BE49-F238E27FC236}">
                <a16:creationId xmlns:a16="http://schemas.microsoft.com/office/drawing/2014/main" id="{888810AE-20B1-4C53-889C-D6461917A27C}"/>
              </a:ext>
            </a:extLst>
          </p:cNvPr>
          <p:cNvGraphicFramePr>
            <a:graphicFrameLocks noGrp="1"/>
          </p:cNvGraphicFramePr>
          <p:nvPr>
            <p:ph idx="1"/>
            <p:extLst>
              <p:ext uri="{D42A27DB-BD31-4B8C-83A1-F6EECF244321}">
                <p14:modId xmlns:p14="http://schemas.microsoft.com/office/powerpoint/2010/main" val="1666908194"/>
              </p:ext>
            </p:extLst>
          </p:nvPr>
        </p:nvGraphicFramePr>
        <p:xfrm>
          <a:off x="457200" y="2097633"/>
          <a:ext cx="8229600" cy="2809697"/>
        </p:xfrm>
        <a:graphic>
          <a:graphicData uri="http://schemas.openxmlformats.org/drawingml/2006/table">
            <a:tbl>
              <a:tblPr firstRow="1" bandRow="1">
                <a:tableStyleId>{00A15C55-8517-42AA-B614-E9B94910E393}</a:tableStyleId>
              </a:tblPr>
              <a:tblGrid>
                <a:gridCol w="6126480">
                  <a:extLst>
                    <a:ext uri="{9D8B030D-6E8A-4147-A177-3AD203B41FA5}">
                      <a16:colId xmlns:a16="http://schemas.microsoft.com/office/drawing/2014/main" val="2033864901"/>
                    </a:ext>
                  </a:extLst>
                </a:gridCol>
                <a:gridCol w="2103120">
                  <a:extLst>
                    <a:ext uri="{9D8B030D-6E8A-4147-A177-3AD203B41FA5}">
                      <a16:colId xmlns:a16="http://schemas.microsoft.com/office/drawing/2014/main" val="2260144322"/>
                    </a:ext>
                  </a:extLst>
                </a:gridCol>
              </a:tblGrid>
              <a:tr h="523647">
                <a:tc>
                  <a:txBody>
                    <a:bodyPr/>
                    <a:lstStyle/>
                    <a:p>
                      <a:r>
                        <a:rPr lang="nb-NO" sz="2400" dirty="0"/>
                        <a:t>Aktivitet</a:t>
                      </a:r>
                    </a:p>
                  </a:txBody>
                  <a:tcPr/>
                </a:tc>
                <a:tc>
                  <a:txBody>
                    <a:bodyPr/>
                    <a:lstStyle/>
                    <a:p>
                      <a:r>
                        <a:rPr lang="nb-NO" sz="2400" dirty="0"/>
                        <a:t>Tid</a:t>
                      </a:r>
                    </a:p>
                  </a:txBody>
                  <a:tcPr/>
                </a:tc>
                <a:extLst>
                  <a:ext uri="{0D108BD9-81ED-4DB2-BD59-A6C34878D82A}">
                    <a16:rowId xmlns:a16="http://schemas.microsoft.com/office/drawing/2014/main" val="55011047"/>
                  </a:ext>
                </a:extLst>
              </a:tr>
              <a:tr h="370840">
                <a:tc>
                  <a:txBody>
                    <a:bodyPr/>
                    <a:lstStyle/>
                    <a:p>
                      <a:pPr marL="0" marR="0" lvl="0" indent="0" algn="l" rtl="0">
                        <a:spcBef>
                          <a:spcPts val="0"/>
                        </a:spcBef>
                        <a:spcAft>
                          <a:spcPts val="0"/>
                        </a:spcAft>
                        <a:buNone/>
                      </a:pPr>
                      <a:r>
                        <a:rPr lang="nb-NO" sz="2400" kern="1200" dirty="0">
                          <a:solidFill>
                            <a:schemeClr val="dk1"/>
                          </a:solidFill>
                          <a:effectLst/>
                          <a:latin typeface="+mn-lt"/>
                          <a:ea typeface="+mn-ea"/>
                          <a:cs typeface="+mn-cs"/>
                        </a:rPr>
                        <a:t>Praksiser i </a:t>
                      </a:r>
                      <a:r>
                        <a:rPr lang="nb-NO" sz="2400" kern="1200" dirty="0">
                          <a:solidFill>
                            <a:schemeClr val="dk1"/>
                          </a:solidFill>
                          <a:latin typeface="+mn-lt"/>
                          <a:ea typeface="+mn-ea"/>
                          <a:cs typeface="+mn-cs"/>
                        </a:rPr>
                        <a:t>ambisiøs</a:t>
                      </a:r>
                      <a:r>
                        <a:rPr lang="nb-NO" sz="2400" kern="1200" dirty="0">
                          <a:solidFill>
                            <a:schemeClr val="dk1"/>
                          </a:solidFill>
                          <a:effectLst/>
                          <a:latin typeface="+mn-lt"/>
                          <a:ea typeface="+mn-ea"/>
                          <a:cs typeface="+mn-cs"/>
                        </a:rPr>
                        <a:t> matematikkundervisning</a:t>
                      </a:r>
                      <a:endParaRPr sz="2400" dirty="0"/>
                    </a:p>
                  </a:txBody>
                  <a:tcPr marL="91450" marR="91450" marT="45725" marB="45725"/>
                </a:tc>
                <a:tc>
                  <a:txBody>
                    <a:bodyPr/>
                    <a:lstStyle/>
                    <a:p>
                      <a:pPr marL="0" marR="0" lvl="0" indent="0" algn="l" rtl="0">
                        <a:spcBef>
                          <a:spcPts val="0"/>
                        </a:spcBef>
                        <a:spcAft>
                          <a:spcPts val="0"/>
                        </a:spcAft>
                        <a:buNone/>
                      </a:pPr>
                      <a:r>
                        <a:rPr lang="nb-NO" sz="2400" baseline="0" dirty="0"/>
                        <a:t>60 </a:t>
                      </a:r>
                      <a:r>
                        <a:rPr lang="no-NO" sz="2400" dirty="0"/>
                        <a:t>minutter</a:t>
                      </a:r>
                      <a:endParaRPr sz="2400" dirty="0"/>
                    </a:p>
                  </a:txBody>
                  <a:tcPr marL="91450" marR="91450" marT="45725" marB="45725"/>
                </a:tc>
                <a:extLst>
                  <a:ext uri="{0D108BD9-81ED-4DB2-BD59-A6C34878D82A}">
                    <a16:rowId xmlns:a16="http://schemas.microsoft.com/office/drawing/2014/main" val="2259771622"/>
                  </a:ext>
                </a:extLst>
              </a:tr>
              <a:tr h="370840">
                <a:tc>
                  <a:txBody>
                    <a:bodyPr/>
                    <a:lstStyle/>
                    <a:p>
                      <a:pPr marL="0" marR="0" lvl="0" indent="0" algn="l" rtl="0">
                        <a:spcBef>
                          <a:spcPts val="0"/>
                        </a:spcBef>
                        <a:spcAft>
                          <a:spcPts val="0"/>
                        </a:spcAft>
                        <a:buNone/>
                      </a:pPr>
                      <a:r>
                        <a:rPr lang="nb-NO" sz="2400" dirty="0"/>
                        <a:t>Samtale og samtaletrekk</a:t>
                      </a:r>
                      <a:endParaRPr dirty="0"/>
                    </a:p>
                  </a:txBody>
                  <a:tcPr marL="91450" marR="91450" marT="45725" marB="45725"/>
                </a:tc>
                <a:tc>
                  <a:txBody>
                    <a:bodyPr/>
                    <a:lstStyle/>
                    <a:p>
                      <a:pPr marL="0" marR="0" lvl="0" indent="0" algn="l" rtl="0">
                        <a:spcBef>
                          <a:spcPts val="0"/>
                        </a:spcBef>
                        <a:spcAft>
                          <a:spcPts val="0"/>
                        </a:spcAft>
                        <a:buNone/>
                      </a:pPr>
                      <a:r>
                        <a:rPr lang="nb-NO" sz="2400" dirty="0"/>
                        <a:t>45 </a:t>
                      </a:r>
                      <a:r>
                        <a:rPr lang="no-NO" sz="2400" dirty="0"/>
                        <a:t>minutter</a:t>
                      </a:r>
                      <a:endParaRPr sz="2400" dirty="0"/>
                    </a:p>
                  </a:txBody>
                  <a:tcPr marL="91450" marR="91450" marT="45725" marB="45725"/>
                </a:tc>
                <a:extLst>
                  <a:ext uri="{0D108BD9-81ED-4DB2-BD59-A6C34878D82A}">
                    <a16:rowId xmlns:a16="http://schemas.microsoft.com/office/drawing/2014/main" val="477297595"/>
                  </a:ext>
                </a:extLst>
              </a:tr>
              <a:tr h="370840">
                <a:tc>
                  <a:txBody>
                    <a:bodyPr/>
                    <a:lstStyle/>
                    <a:p>
                      <a:pPr marL="0" marR="0" lvl="0" indent="0" algn="l" rtl="0">
                        <a:spcBef>
                          <a:spcPts val="0"/>
                        </a:spcBef>
                        <a:spcAft>
                          <a:spcPts val="0"/>
                        </a:spcAft>
                        <a:buNone/>
                      </a:pPr>
                      <a:r>
                        <a:rPr lang="nb-NO" sz="2400" u="none" strike="noStrike" cap="none" dirty="0">
                          <a:sym typeface="Arial"/>
                        </a:rPr>
                        <a:t>Tallforståelse og kjerneelementer</a:t>
                      </a:r>
                      <a:endParaRPr sz="2400" b="0" i="0" u="none" strike="noStrike" cap="none" dirty="0">
                        <a:solidFill>
                          <a:schemeClr val="dk1"/>
                        </a:solidFill>
                        <a:latin typeface="Calibri"/>
                        <a:ea typeface="Calibri"/>
                        <a:cs typeface="Calibri"/>
                        <a:sym typeface="Arial"/>
                      </a:endParaRPr>
                    </a:p>
                  </a:txBody>
                  <a:tcPr marL="91450" marR="91450" marT="45725" marB="45725"/>
                </a:tc>
                <a:tc>
                  <a:txBody>
                    <a:bodyPr/>
                    <a:lstStyle/>
                    <a:p>
                      <a:pPr marL="0" marR="0" lvl="0" indent="0" algn="l" rtl="0">
                        <a:spcBef>
                          <a:spcPts val="0"/>
                        </a:spcBef>
                        <a:spcAft>
                          <a:spcPts val="0"/>
                        </a:spcAft>
                        <a:buNone/>
                      </a:pPr>
                      <a:r>
                        <a:rPr lang="nb-NO" sz="2400" dirty="0"/>
                        <a:t>60 minutter</a:t>
                      </a:r>
                      <a:endParaRPr sz="2400" dirty="0"/>
                    </a:p>
                  </a:txBody>
                  <a:tcPr marL="91450" marR="91450" marT="45725" marB="45725"/>
                </a:tc>
                <a:extLst>
                  <a:ext uri="{0D108BD9-81ED-4DB2-BD59-A6C34878D82A}">
                    <a16:rowId xmlns:a16="http://schemas.microsoft.com/office/drawing/2014/main" val="1605683577"/>
                  </a:ext>
                </a:extLst>
              </a:tr>
              <a:tr h="370840">
                <a:tc>
                  <a:txBody>
                    <a:bodyPr/>
                    <a:lstStyle/>
                    <a:p>
                      <a:pPr marL="0" marR="0" lvl="0" indent="0" algn="l" rtl="0">
                        <a:spcBef>
                          <a:spcPts val="0"/>
                        </a:spcBef>
                        <a:spcAft>
                          <a:spcPts val="0"/>
                        </a:spcAft>
                        <a:buNone/>
                      </a:pPr>
                      <a:r>
                        <a:rPr lang="nb-NO" sz="2400" dirty="0"/>
                        <a:t>MAM-modulen</a:t>
                      </a:r>
                      <a:endParaRPr sz="2400" dirty="0"/>
                    </a:p>
                  </a:txBody>
                  <a:tcPr marL="91450" marR="91450" marT="45725" marB="45725"/>
                </a:tc>
                <a:tc>
                  <a:txBody>
                    <a:bodyPr/>
                    <a:lstStyle/>
                    <a:p>
                      <a:pPr marL="0" marR="0" lvl="0" indent="0" algn="l" rtl="0">
                        <a:spcBef>
                          <a:spcPts val="0"/>
                        </a:spcBef>
                        <a:spcAft>
                          <a:spcPts val="0"/>
                        </a:spcAft>
                        <a:buNone/>
                      </a:pPr>
                      <a:r>
                        <a:rPr lang="nb-NO" sz="2400" dirty="0"/>
                        <a:t>15 minutter</a:t>
                      </a:r>
                      <a:endParaRPr sz="2400" dirty="0"/>
                    </a:p>
                  </a:txBody>
                  <a:tcPr marL="91450" marR="91450" marT="45725" marB="45725"/>
                </a:tc>
                <a:extLst>
                  <a:ext uri="{0D108BD9-81ED-4DB2-BD59-A6C34878D82A}">
                    <a16:rowId xmlns:a16="http://schemas.microsoft.com/office/drawing/2014/main" val="859052443"/>
                  </a:ext>
                </a:extLst>
              </a:tr>
              <a:tr h="370840">
                <a:tc>
                  <a:txBody>
                    <a:bodyPr/>
                    <a:lstStyle/>
                    <a:p>
                      <a:pPr marL="0" marR="0" lvl="0" indent="0" algn="l" rtl="0">
                        <a:spcBef>
                          <a:spcPts val="0"/>
                        </a:spcBef>
                        <a:spcAft>
                          <a:spcPts val="0"/>
                        </a:spcAft>
                        <a:buNone/>
                      </a:pPr>
                      <a:r>
                        <a:rPr lang="nb-NO" sz="2400" dirty="0"/>
                        <a:t>Total tidsbruk</a:t>
                      </a:r>
                      <a:endParaRPr dirty="0"/>
                    </a:p>
                  </a:txBody>
                  <a:tcPr marL="91450" marR="91450" marT="45725" marB="45725"/>
                </a:tc>
                <a:tc>
                  <a:txBody>
                    <a:bodyPr/>
                    <a:lstStyle/>
                    <a:p>
                      <a:pPr marL="0" marR="0" lvl="0" indent="0" algn="l" rtl="0">
                        <a:spcBef>
                          <a:spcPts val="0"/>
                        </a:spcBef>
                        <a:spcAft>
                          <a:spcPts val="0"/>
                        </a:spcAft>
                        <a:buNone/>
                      </a:pPr>
                      <a:r>
                        <a:rPr lang="nb-NO" sz="2400" dirty="0"/>
                        <a:t>180</a:t>
                      </a:r>
                      <a:r>
                        <a:rPr lang="no-NO" sz="2400" dirty="0"/>
                        <a:t> minutter</a:t>
                      </a:r>
                      <a:endParaRPr sz="2400" dirty="0"/>
                    </a:p>
                  </a:txBody>
                  <a:tcPr marL="91450" marR="91450" marT="45725" marB="45725"/>
                </a:tc>
                <a:extLst>
                  <a:ext uri="{0D108BD9-81ED-4DB2-BD59-A6C34878D82A}">
                    <a16:rowId xmlns:a16="http://schemas.microsoft.com/office/drawing/2014/main" val="4281034671"/>
                  </a:ext>
                </a:extLst>
              </a:tr>
            </a:tbl>
          </a:graphicData>
        </a:graphic>
      </p:graphicFrame>
    </p:spTree>
    <p:extLst>
      <p:ext uri="{BB962C8B-B14F-4D97-AF65-F5344CB8AC3E}">
        <p14:creationId xmlns:p14="http://schemas.microsoft.com/office/powerpoint/2010/main" val="1079047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Praksiser i ambisiøs matematikkundervisning</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objekt, klokke, stor, skilt&#10;&#10;Automatisk generert beskrivelse">
            <a:extLst>
              <a:ext uri="{FF2B5EF4-FFF2-40B4-BE49-F238E27FC236}">
                <a16:creationId xmlns:a16="http://schemas.microsoft.com/office/drawing/2014/main" id="{3C14C86E-9F6C-49AA-83E3-3B6B7D148F08}"/>
              </a:ext>
            </a:extLst>
          </p:cNvPr>
          <p:cNvPicPr>
            <a:picLocks noChangeAspect="1"/>
          </p:cNvPicPr>
          <p:nvPr/>
        </p:nvPicPr>
        <p:blipFill>
          <a:blip r:embed="rId4"/>
          <a:stretch>
            <a:fillRect/>
          </a:stretch>
        </p:blipFill>
        <p:spPr>
          <a:xfrm>
            <a:off x="2683843" y="983538"/>
            <a:ext cx="3524250" cy="4013297"/>
          </a:xfrm>
          <a:prstGeom prst="rect">
            <a:avLst/>
          </a:prstGeom>
        </p:spPr>
      </p:pic>
    </p:spTree>
    <p:extLst>
      <p:ext uri="{BB962C8B-B14F-4D97-AF65-F5344CB8AC3E}">
        <p14:creationId xmlns:p14="http://schemas.microsoft.com/office/powerpoint/2010/main" val="1380968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D2BFEF-88B4-4791-95C2-EBCDC50B526D}"/>
              </a:ext>
            </a:extLst>
          </p:cNvPr>
          <p:cNvSpPr>
            <a:spLocks noGrp="1"/>
          </p:cNvSpPr>
          <p:nvPr>
            <p:ph type="title"/>
          </p:nvPr>
        </p:nvSpPr>
        <p:spPr/>
        <p:txBody>
          <a:bodyPr/>
          <a:lstStyle/>
          <a:p>
            <a:r>
              <a:rPr lang="nb-NO" dirty="0"/>
              <a:t>Les og reflekter</a:t>
            </a:r>
          </a:p>
        </p:txBody>
      </p:sp>
      <p:sp>
        <p:nvSpPr>
          <p:cNvPr id="3" name="Plassholder for innhold 2">
            <a:extLst>
              <a:ext uri="{FF2B5EF4-FFF2-40B4-BE49-F238E27FC236}">
                <a16:creationId xmlns:a16="http://schemas.microsoft.com/office/drawing/2014/main" id="{CCC34E25-7E34-41CE-B65F-0D04FA21AE07}"/>
              </a:ext>
            </a:extLst>
          </p:cNvPr>
          <p:cNvSpPr>
            <a:spLocks noGrp="1"/>
          </p:cNvSpPr>
          <p:nvPr>
            <p:ph idx="1"/>
          </p:nvPr>
        </p:nvSpPr>
        <p:spPr>
          <a:xfrm>
            <a:off x="457200" y="2001795"/>
            <a:ext cx="8229600" cy="4409165"/>
          </a:xfrm>
        </p:spPr>
        <p:txBody>
          <a:bodyPr>
            <a:normAutofit lnSpcReduction="10000"/>
          </a:bodyPr>
          <a:lstStyle/>
          <a:p>
            <a:pPr marL="0" indent="0">
              <a:buNone/>
            </a:pPr>
            <a:r>
              <a:rPr lang="nb-NO" dirty="0"/>
              <a:t>Individuelt (30 minutter).</a:t>
            </a:r>
          </a:p>
          <a:p>
            <a:pPr marL="0" indent="0">
              <a:buNone/>
            </a:pPr>
            <a:r>
              <a:rPr lang="nb-NO" dirty="0"/>
              <a:t>Les artikkelen </a:t>
            </a:r>
            <a:r>
              <a:rPr lang="nb-NO" i="1" dirty="0"/>
              <a:t>Praksiser i ambisiøs matematikkundervisning.</a:t>
            </a:r>
            <a:endParaRPr lang="nb-NO" dirty="0"/>
          </a:p>
          <a:p>
            <a:pPr lvl="0"/>
            <a:r>
              <a:rPr lang="nb-NO" dirty="0"/>
              <a:t>Hvilke praksiser mener du allerede er, helt eller delvis, en del av din egen undervisning? </a:t>
            </a:r>
            <a:br>
              <a:rPr lang="nb-NO" dirty="0"/>
            </a:br>
            <a:r>
              <a:rPr lang="nb-NO" dirty="0"/>
              <a:t>Noter noen stikkord som viser hvordan praksisen kommer til uttrykk i din undervisning.</a:t>
            </a:r>
          </a:p>
          <a:p>
            <a:pPr lvl="0"/>
            <a:r>
              <a:rPr lang="nb-NO" dirty="0"/>
              <a:t>Hvilke praksiser tenker du er mest krevende å ta i bruk?</a:t>
            </a:r>
            <a:br>
              <a:rPr lang="nb-NO" dirty="0"/>
            </a:br>
            <a:r>
              <a:rPr lang="nb-NO" dirty="0"/>
              <a:t>Noter stikkord som beskriver hva utfordringene består i.</a:t>
            </a:r>
          </a:p>
          <a:p>
            <a:pPr marL="0" indent="0">
              <a:buNone/>
            </a:pPr>
            <a:endParaRPr lang="nb-NO" dirty="0"/>
          </a:p>
          <a:p>
            <a:endParaRPr lang="nb-NO" dirty="0"/>
          </a:p>
          <a:p>
            <a:pPr marL="0" indent="0">
              <a:buNone/>
            </a:pPr>
            <a:r>
              <a:rPr lang="nb-NO" dirty="0"/>
              <a:t>Ta notatene med til diskusjon i gruppe/plenum.</a:t>
            </a:r>
          </a:p>
          <a:p>
            <a:pPr marL="0" indent="0">
              <a:buNone/>
            </a:pPr>
            <a:endParaRPr lang="nb-NO" dirty="0"/>
          </a:p>
          <a:p>
            <a:endParaRPr lang="nb-NO" dirty="0"/>
          </a:p>
        </p:txBody>
      </p:sp>
    </p:spTree>
    <p:extLst>
      <p:ext uri="{BB962C8B-B14F-4D97-AF65-F5344CB8AC3E}">
        <p14:creationId xmlns:p14="http://schemas.microsoft.com/office/powerpoint/2010/main" val="2015392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lstStyle/>
          <a:p>
            <a:r>
              <a:rPr lang="nb-NO" dirty="0"/>
              <a:t>Drøfte artikkelen i gruppene</a:t>
            </a:r>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p:txBody>
          <a:bodyPr>
            <a:normAutofit lnSpcReduction="10000"/>
          </a:bodyPr>
          <a:lstStyle/>
          <a:p>
            <a:pPr marL="0" indent="0">
              <a:buNone/>
            </a:pPr>
            <a:r>
              <a:rPr lang="nb-NO" dirty="0"/>
              <a:t>Grupper (15 minutter):</a:t>
            </a:r>
          </a:p>
          <a:p>
            <a:pPr marL="0" indent="0">
              <a:buNone/>
            </a:pPr>
            <a:r>
              <a:rPr lang="nb-NO" dirty="0"/>
              <a:t>Den som leder modulen sørger for at</a:t>
            </a:r>
            <a:r>
              <a:rPr lang="nb-NO" b="1" dirty="0"/>
              <a:t> </a:t>
            </a:r>
            <a:endParaRPr lang="nb-NO" dirty="0"/>
          </a:p>
          <a:p>
            <a:pPr lvl="0"/>
            <a:r>
              <a:rPr lang="nb-NO" dirty="0"/>
              <a:t>alle i gruppen i tur og orden får si det de har merket seg</a:t>
            </a:r>
          </a:p>
          <a:p>
            <a:pPr lvl="0"/>
            <a:r>
              <a:rPr lang="nb-NO" dirty="0"/>
              <a:t>gruppen holder tiden og passer på at dere først og fremst samtaler om spørsmålene</a:t>
            </a:r>
          </a:p>
          <a:p>
            <a:pPr lvl="0"/>
            <a:r>
              <a:rPr lang="nb-NO" dirty="0"/>
              <a:t>blir enig om hva dere skal løfte fram i plenum og hvem som skal gjøre det</a:t>
            </a:r>
          </a:p>
          <a:p>
            <a:pPr lvl="0"/>
            <a:endParaRPr lang="nb-NO" dirty="0"/>
          </a:p>
          <a:p>
            <a:pPr marL="0" indent="0">
              <a:buNone/>
            </a:pPr>
            <a:r>
              <a:rPr lang="nb-NO" dirty="0"/>
              <a:t>Hvis dere er færre enn ti lærere kan dere gjennomføre samarbeidet som en gruppe uten plenum.</a:t>
            </a:r>
          </a:p>
          <a:p>
            <a:pPr lvl="0"/>
            <a:endParaRPr lang="nb-NO" dirty="0"/>
          </a:p>
          <a:p>
            <a:pPr marL="0" indent="0">
              <a:buNone/>
            </a:pPr>
            <a:endParaRPr lang="nb-NO" dirty="0"/>
          </a:p>
          <a:p>
            <a:endParaRPr lang="nb-NO" dirty="0"/>
          </a:p>
        </p:txBody>
      </p:sp>
    </p:spTree>
    <p:extLst>
      <p:ext uri="{BB962C8B-B14F-4D97-AF65-F5344CB8AC3E}">
        <p14:creationId xmlns:p14="http://schemas.microsoft.com/office/powerpoint/2010/main" val="2306305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lstStyle/>
          <a:p>
            <a:r>
              <a:rPr lang="nb-NO" dirty="0"/>
              <a:t>Drøfte artikkelen i plenum</a:t>
            </a:r>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p:txBody>
          <a:bodyPr>
            <a:normAutofit/>
          </a:bodyPr>
          <a:lstStyle/>
          <a:p>
            <a:pPr marL="0" indent="0">
              <a:buNone/>
            </a:pPr>
            <a:r>
              <a:rPr lang="nb-NO" dirty="0"/>
              <a:t>Plenum (15 minutter):</a:t>
            </a:r>
            <a:br>
              <a:rPr lang="nb-NO" dirty="0"/>
            </a:br>
            <a:r>
              <a:rPr lang="nb-NO" dirty="0"/>
              <a:t>Gruppene deler momentene de har valgt ut.</a:t>
            </a:r>
            <a:br>
              <a:rPr lang="nb-NO" dirty="0"/>
            </a:br>
            <a:endParaRPr lang="nb-NO" dirty="0"/>
          </a:p>
        </p:txBody>
      </p:sp>
    </p:spTree>
    <p:extLst>
      <p:ext uri="{BB962C8B-B14F-4D97-AF65-F5344CB8AC3E}">
        <p14:creationId xmlns:p14="http://schemas.microsoft.com/office/powerpoint/2010/main" val="396170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Samtale og samtaletrekk</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objekt, klokke, stor&#10;&#10;Automatisk generert beskrivelse">
            <a:extLst>
              <a:ext uri="{FF2B5EF4-FFF2-40B4-BE49-F238E27FC236}">
                <a16:creationId xmlns:a16="http://schemas.microsoft.com/office/drawing/2014/main" id="{104D4462-FFBE-4142-9FF3-391C98C77DEF}"/>
              </a:ext>
            </a:extLst>
          </p:cNvPr>
          <p:cNvPicPr>
            <a:picLocks noChangeAspect="1"/>
          </p:cNvPicPr>
          <p:nvPr/>
        </p:nvPicPr>
        <p:blipFill>
          <a:blip r:embed="rId4"/>
          <a:stretch>
            <a:fillRect/>
          </a:stretch>
        </p:blipFill>
        <p:spPr>
          <a:xfrm>
            <a:off x="2898464" y="961681"/>
            <a:ext cx="3347070" cy="4050894"/>
          </a:xfrm>
          <a:prstGeom prst="rect">
            <a:avLst/>
          </a:prstGeom>
        </p:spPr>
      </p:pic>
    </p:spTree>
    <p:extLst>
      <p:ext uri="{BB962C8B-B14F-4D97-AF65-F5344CB8AC3E}">
        <p14:creationId xmlns:p14="http://schemas.microsoft.com/office/powerpoint/2010/main" val="3907122166"/>
      </p:ext>
    </p:extLst>
  </p:cSld>
  <p:clrMapOvr>
    <a:masterClrMapping/>
  </p:clrMapOvr>
</p:sld>
</file>

<file path=ppt/theme/theme1.xml><?xml version="1.0" encoding="utf-8"?>
<a:theme xmlns:a="http://schemas.openxmlformats.org/drawingml/2006/main" name="Standardtema">
  <a:themeElements>
    <a:clrScheme name="Entro sitt">
      <a:dk1>
        <a:sysClr val="windowText" lastClr="000000"/>
      </a:dk1>
      <a:lt1>
        <a:sysClr val="window" lastClr="FFFFFF"/>
      </a:lt1>
      <a:dk2>
        <a:srgbClr val="73AB48"/>
      </a:dk2>
      <a:lt2>
        <a:srgbClr val="EEECE1"/>
      </a:lt2>
      <a:accent1>
        <a:srgbClr val="8D8F8C"/>
      </a:accent1>
      <a:accent2>
        <a:srgbClr val="C0504D"/>
      </a:accent2>
      <a:accent3>
        <a:srgbClr val="FAF8F7"/>
      </a:accent3>
      <a:accent4>
        <a:srgbClr val="CBCCC6"/>
      </a:accent4>
      <a:accent5>
        <a:srgbClr val="4BACC6"/>
      </a:accent5>
      <a:accent6>
        <a:srgbClr val="F79646"/>
      </a:accent6>
      <a:hlink>
        <a:srgbClr val="447B53"/>
      </a:hlink>
      <a:folHlink>
        <a:srgbClr val="56693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Standardtema</Template>
  <TotalTime>0</TotalTime>
  <Words>1249</Words>
  <Application>Microsoft Office PowerPoint</Application>
  <PresentationFormat>Skjermfremvisning (4:3)</PresentationFormat>
  <Paragraphs>162</Paragraphs>
  <Slides>35</Slides>
  <Notes>6</Notes>
  <HiddenSlides>0</HiddenSlides>
  <MMClips>2</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35</vt:i4>
      </vt:variant>
    </vt:vector>
  </HeadingPairs>
  <TitlesOfParts>
    <vt:vector size="40" baseType="lpstr">
      <vt:lpstr>Arial</vt:lpstr>
      <vt:lpstr>Calibri</vt:lpstr>
      <vt:lpstr>Corbel</vt:lpstr>
      <vt:lpstr>Woodford Bourne</vt:lpstr>
      <vt:lpstr>Standardtema</vt:lpstr>
      <vt:lpstr>Modul 1 Ambisiøs matematikkundervisning</vt:lpstr>
      <vt:lpstr>Om modulen</vt:lpstr>
      <vt:lpstr>Mål</vt:lpstr>
      <vt:lpstr>Tidsplan for hele modulen</vt:lpstr>
      <vt:lpstr> Praksiser i ambisiøs matematikkundervisning</vt:lpstr>
      <vt:lpstr>Les og reflekter</vt:lpstr>
      <vt:lpstr>Drøfte artikkelen i gruppene</vt:lpstr>
      <vt:lpstr>Drøfte artikkelen i plenum</vt:lpstr>
      <vt:lpstr> Samtale og samtaletrekk</vt:lpstr>
      <vt:lpstr>Samtale og samtaletrekk</vt:lpstr>
      <vt:lpstr>Tallforståelse</vt:lpstr>
      <vt:lpstr>Studere plakater</vt:lpstr>
      <vt:lpstr>Korte oversikter</vt:lpstr>
      <vt:lpstr>Observere undervisning (film)</vt:lpstr>
      <vt:lpstr>Om filmen</vt:lpstr>
      <vt:lpstr>Fordel oppgaver</vt:lpstr>
      <vt:lpstr>Se filmen Skredder og skjerf</vt:lpstr>
      <vt:lpstr>Dele observasjoner</vt:lpstr>
      <vt:lpstr>Tallforståelse og kjerneelementer</vt:lpstr>
      <vt:lpstr>Les og drøft artikkel</vt:lpstr>
      <vt:lpstr>Les og reflekter</vt:lpstr>
      <vt:lpstr>Drøft artikkel</vt:lpstr>
      <vt:lpstr>Observere undervisning (film)</vt:lpstr>
      <vt:lpstr>Se film og drøft</vt:lpstr>
      <vt:lpstr>Se filmen Fire kort</vt:lpstr>
      <vt:lpstr>Dele observasjoner</vt:lpstr>
      <vt:lpstr>MAM-modellen</vt:lpstr>
      <vt:lpstr>Komponentene i MAM-modellen</vt:lpstr>
      <vt:lpstr>1. Forberedelse</vt:lpstr>
      <vt:lpstr>2. Diskusjon av teori</vt:lpstr>
      <vt:lpstr>3. Felles planlegging</vt:lpstr>
      <vt:lpstr>4. Øving</vt:lpstr>
      <vt:lpstr>5. Utprøving med elever</vt:lpstr>
      <vt:lpstr>6. Vurdering/refleksjon</vt:lpstr>
      <vt:lpstr> Neste modul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steinar ness</dc:creator>
  <cp:lastModifiedBy>Astrid Bondø</cp:lastModifiedBy>
  <cp:revision>400</cp:revision>
  <cp:lastPrinted>2019-04-26T13:40:47Z</cp:lastPrinted>
  <dcterms:created xsi:type="dcterms:W3CDTF">2017-11-27T08:38:29Z</dcterms:created>
  <dcterms:modified xsi:type="dcterms:W3CDTF">2021-02-25T09:29:20Z</dcterms:modified>
</cp:coreProperties>
</file>