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56" r:id="rId2"/>
    <p:sldId id="515" r:id="rId3"/>
    <p:sldId id="523" r:id="rId4"/>
    <p:sldId id="516" r:id="rId5"/>
    <p:sldId id="522" r:id="rId6"/>
    <p:sldId id="544" r:id="rId7"/>
    <p:sldId id="537" r:id="rId8"/>
    <p:sldId id="538" r:id="rId9"/>
    <p:sldId id="517" r:id="rId10"/>
    <p:sldId id="529" r:id="rId11"/>
    <p:sldId id="542" r:id="rId12"/>
    <p:sldId id="530" r:id="rId13"/>
    <p:sldId id="545" r:id="rId14"/>
    <p:sldId id="532" r:id="rId15"/>
    <p:sldId id="533" r:id="rId16"/>
    <p:sldId id="534" r:id="rId17"/>
    <p:sldId id="518" r:id="rId18"/>
    <p:sldId id="535" r:id="rId19"/>
    <p:sldId id="543" r:id="rId20"/>
    <p:sldId id="519" r:id="rId21"/>
    <p:sldId id="541" r:id="rId22"/>
    <p:sldId id="536" r:id="rId23"/>
    <p:sldId id="521" r:id="rId24"/>
  </p:sldIdLst>
  <p:sldSz cx="9144000" cy="6858000" type="screen4x3"/>
  <p:notesSz cx="6797675" cy="9926638"/>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9F9"/>
    <a:srgbClr val="5DA2F5"/>
    <a:srgbClr val="B7DEE8"/>
    <a:srgbClr val="008FFA"/>
    <a:srgbClr val="1E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963" autoAdjust="0"/>
    <p:restoredTop sz="80149" autoAdjust="0"/>
  </p:normalViewPr>
  <p:slideViewPr>
    <p:cSldViewPr snapToGrid="0" snapToObjects="1">
      <p:cViewPr varScale="1">
        <p:scale>
          <a:sx n="47" d="100"/>
          <a:sy n="47" d="100"/>
        </p:scale>
        <p:origin x="27" y="546"/>
      </p:cViewPr>
      <p:guideLst/>
    </p:cSldViewPr>
  </p:slideViewPr>
  <p:notesTextViewPr>
    <p:cViewPr>
      <p:scale>
        <a:sx n="3" d="2"/>
        <a:sy n="3" d="2"/>
      </p:scale>
      <p:origin x="0" y="0"/>
    </p:cViewPr>
  </p:notesTextViewPr>
  <p:notesViewPr>
    <p:cSldViewPr snapToGrid="0" snapToObjects="1">
      <p:cViewPr varScale="1">
        <p:scale>
          <a:sx n="124" d="100"/>
          <a:sy n="124" d="100"/>
        </p:scale>
        <p:origin x="242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E19DAE8-7732-4A98-8B78-2DE5C99D4528}" type="datetimeFigureOut">
              <a:rPr lang="nb-NO" smtClean="0"/>
              <a:t>25.02.2021</a:t>
            </a:fld>
            <a:endParaRPr lang="nb-NO"/>
          </a:p>
        </p:txBody>
      </p:sp>
      <p:sp>
        <p:nvSpPr>
          <p:cNvPr id="4" name="Plassholder for bunnteks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BCEA65D-C269-422C-A18D-5D6A9EA861A9}" type="slidenum">
              <a:rPr lang="nb-NO" smtClean="0"/>
              <a:t>‹#›</a:t>
            </a:fld>
            <a:endParaRPr lang="nb-NO"/>
          </a:p>
        </p:txBody>
      </p:sp>
    </p:spTree>
    <p:extLst>
      <p:ext uri="{BB962C8B-B14F-4D97-AF65-F5344CB8AC3E}">
        <p14:creationId xmlns:p14="http://schemas.microsoft.com/office/powerpoint/2010/main" val="3165365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3361D4D-BBB0-425F-81E5-D16DF558CE00}" type="datetimeFigureOut">
              <a:rPr lang="nb-NO" smtClean="0"/>
              <a:t>25.02.2021</a:t>
            </a:fld>
            <a:endParaRPr lang="nb-NO"/>
          </a:p>
        </p:txBody>
      </p:sp>
      <p:sp>
        <p:nvSpPr>
          <p:cNvPr id="4" name="Plassholder for lysbil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2A8049-8A12-4E74-9CEB-F634D483E328}" type="slidenum">
              <a:rPr lang="nb-NO" smtClean="0"/>
              <a:t>‹#›</a:t>
            </a:fld>
            <a:endParaRPr lang="nb-NO"/>
          </a:p>
        </p:txBody>
      </p:sp>
    </p:spTree>
    <p:extLst>
      <p:ext uri="{BB962C8B-B14F-4D97-AF65-F5344CB8AC3E}">
        <p14:creationId xmlns:p14="http://schemas.microsoft.com/office/powerpoint/2010/main" val="449927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a:t>
            </a:fld>
            <a:endParaRPr lang="nb-NO"/>
          </a:p>
        </p:txBody>
      </p:sp>
    </p:spTree>
    <p:extLst>
      <p:ext uri="{BB962C8B-B14F-4D97-AF65-F5344CB8AC3E}">
        <p14:creationId xmlns:p14="http://schemas.microsoft.com/office/powerpoint/2010/main" val="384406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4</a:t>
            </a:fld>
            <a:endParaRPr lang="nb-NO"/>
          </a:p>
        </p:txBody>
      </p:sp>
    </p:spTree>
    <p:extLst>
      <p:ext uri="{BB962C8B-B14F-4D97-AF65-F5344CB8AC3E}">
        <p14:creationId xmlns:p14="http://schemas.microsoft.com/office/powerpoint/2010/main" val="3856858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6</a:t>
            </a:fld>
            <a:endParaRPr lang="nb-NO"/>
          </a:p>
        </p:txBody>
      </p:sp>
    </p:spTree>
    <p:extLst>
      <p:ext uri="{BB962C8B-B14F-4D97-AF65-F5344CB8AC3E}">
        <p14:creationId xmlns:p14="http://schemas.microsoft.com/office/powerpoint/2010/main" val="1497570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9</a:t>
            </a:fld>
            <a:endParaRPr lang="nb-NO"/>
          </a:p>
        </p:txBody>
      </p:sp>
    </p:spTree>
    <p:extLst>
      <p:ext uri="{BB962C8B-B14F-4D97-AF65-F5344CB8AC3E}">
        <p14:creationId xmlns:p14="http://schemas.microsoft.com/office/powerpoint/2010/main" val="2260923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13</a:t>
            </a:fld>
            <a:endParaRPr lang="nb-NO"/>
          </a:p>
        </p:txBody>
      </p:sp>
    </p:spTree>
    <p:extLst>
      <p:ext uri="{BB962C8B-B14F-4D97-AF65-F5344CB8AC3E}">
        <p14:creationId xmlns:p14="http://schemas.microsoft.com/office/powerpoint/2010/main" val="2613438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17</a:t>
            </a:fld>
            <a:endParaRPr lang="nb-NO"/>
          </a:p>
        </p:txBody>
      </p:sp>
    </p:spTree>
    <p:extLst>
      <p:ext uri="{BB962C8B-B14F-4D97-AF65-F5344CB8AC3E}">
        <p14:creationId xmlns:p14="http://schemas.microsoft.com/office/powerpoint/2010/main" val="2753265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20</a:t>
            </a:fld>
            <a:endParaRPr lang="nb-NO"/>
          </a:p>
        </p:txBody>
      </p:sp>
    </p:spTree>
    <p:extLst>
      <p:ext uri="{BB962C8B-B14F-4D97-AF65-F5344CB8AC3E}">
        <p14:creationId xmlns:p14="http://schemas.microsoft.com/office/powerpoint/2010/main" val="501329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23</a:t>
            </a:fld>
            <a:endParaRPr lang="nb-NO"/>
          </a:p>
        </p:txBody>
      </p:sp>
    </p:spTree>
    <p:extLst>
      <p:ext uri="{BB962C8B-B14F-4D97-AF65-F5344CB8AC3E}">
        <p14:creationId xmlns:p14="http://schemas.microsoft.com/office/powerpoint/2010/main" val="3729633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vedslide, buet tittel undertittel">
    <p:spTree>
      <p:nvGrpSpPr>
        <p:cNvPr id="1" name=""/>
        <p:cNvGrpSpPr/>
        <p:nvPr/>
      </p:nvGrpSpPr>
      <p:grpSpPr>
        <a:xfrm>
          <a:off x="0" y="0"/>
          <a:ext cx="0" cy="0"/>
          <a:chOff x="0" y="0"/>
          <a:chExt cx="0" cy="0"/>
        </a:xfrm>
      </p:grpSpPr>
      <p:sp>
        <p:nvSpPr>
          <p:cNvPr id="12" name="Plassholder for bilde 11"/>
          <p:cNvSpPr>
            <a:spLocks noGrp="1"/>
          </p:cNvSpPr>
          <p:nvPr>
            <p:ph type="pic" sz="quarter" idx="13"/>
          </p:nvPr>
        </p:nvSpPr>
        <p:spPr>
          <a:xfrm>
            <a:off x="7" y="197708"/>
            <a:ext cx="9144000" cy="7110413"/>
          </a:xfrm>
        </p:spPr>
        <p:txBody>
          <a:bodyPr/>
          <a:lstStyle>
            <a:lvl1pPr marL="0" indent="0">
              <a:buNone/>
              <a:defRPr/>
            </a:lvl1pPr>
          </a:lstStyle>
          <a:p>
            <a:endParaRPr lang="nb-NO" dirty="0"/>
          </a:p>
        </p:txBody>
      </p:sp>
      <p:sp>
        <p:nvSpPr>
          <p:cNvPr id="7" name="Rektangel 19"/>
          <p:cNvSpPr/>
          <p:nvPr userDrawn="1"/>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Rektangel 19"/>
          <p:cNvSpPr/>
          <p:nvPr userDrawn="1"/>
        </p:nvSpPr>
        <p:spPr>
          <a:xfrm>
            <a:off x="0" y="4704746"/>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pic>
        <p:nvPicPr>
          <p:cNvPr id="10" name="Bilde 9"/>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9" name="Undertittel 2"/>
          <p:cNvSpPr>
            <a:spLocks noGrp="1"/>
          </p:cNvSpPr>
          <p:nvPr>
            <p:ph type="subTitle" idx="1"/>
          </p:nvPr>
        </p:nvSpPr>
        <p:spPr>
          <a:xfrm>
            <a:off x="467928" y="6133487"/>
            <a:ext cx="6051665" cy="739311"/>
          </a:xfrm>
        </p:spPr>
        <p:txBody>
          <a:bodyPr>
            <a:normAutofit/>
          </a:bodyPr>
          <a:lstStyle>
            <a:lvl1pPr marL="0" indent="0">
              <a:buNone/>
              <a:defRPr sz="2000"/>
            </a:lvl1pPr>
          </a:lstStyle>
          <a:p>
            <a:pPr algn="l"/>
            <a:endParaRPr lang="nb-NO" dirty="0"/>
          </a:p>
        </p:txBody>
      </p:sp>
      <p:sp>
        <p:nvSpPr>
          <p:cNvPr id="2" name="Tittel 1"/>
          <p:cNvSpPr>
            <a:spLocks noGrp="1"/>
          </p:cNvSpPr>
          <p:nvPr>
            <p:ph type="title"/>
          </p:nvPr>
        </p:nvSpPr>
        <p:spPr>
          <a:xfrm>
            <a:off x="457203" y="5324219"/>
            <a:ext cx="8229600" cy="794471"/>
          </a:xfrm>
        </p:spPr>
        <p:txBody>
          <a:bodyPr>
            <a:normAutofit/>
          </a:bodyPr>
          <a:lstStyle>
            <a:lvl1pPr algn="l">
              <a:defRPr sz="3200">
                <a:solidFill>
                  <a:schemeClr val="bg1"/>
                </a:solidFill>
              </a:defRPr>
            </a:lvl1pPr>
          </a:lstStyle>
          <a:p>
            <a:r>
              <a:rPr lang="nb-NO"/>
              <a:t>Klikk for å redigere tittelstil</a:t>
            </a:r>
          </a:p>
        </p:txBody>
      </p:sp>
    </p:spTree>
    <p:extLst>
      <p:ext uri="{BB962C8B-B14F-4D97-AF65-F5344CB8AC3E}">
        <p14:creationId xmlns:p14="http://schemas.microsoft.com/office/powerpoint/2010/main" val="896726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1021492"/>
            <a:ext cx="3008313" cy="947588"/>
          </a:xfrm>
        </p:spPr>
        <p:txBody>
          <a:bodyPr anchor="b">
            <a:normAutofit/>
          </a:bodyPr>
          <a:lstStyle>
            <a:lvl1pPr algn="l">
              <a:defRPr sz="2400" b="0">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idx="1"/>
          </p:nvPr>
        </p:nvSpPr>
        <p:spPr>
          <a:xfrm>
            <a:off x="3575050" y="1021492"/>
            <a:ext cx="5111750" cy="5000367"/>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tekst 3"/>
          <p:cNvSpPr>
            <a:spLocks noGrp="1"/>
          </p:cNvSpPr>
          <p:nvPr>
            <p:ph type="body" sz="half" idx="2"/>
          </p:nvPr>
        </p:nvSpPr>
        <p:spPr>
          <a:xfrm>
            <a:off x="457200" y="2084173"/>
            <a:ext cx="3008313" cy="39376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28232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792362"/>
            <a:ext cx="5486400" cy="566738"/>
          </a:xfrm>
        </p:spPr>
        <p:txBody>
          <a:bodyPr anchor="b"/>
          <a:lstStyle>
            <a:lvl1pPr algn="l">
              <a:defRPr sz="2000" b="0" i="0">
                <a:latin typeface="Woodford Bourne" charset="0"/>
                <a:ea typeface="Woodford Bourne" charset="0"/>
                <a:cs typeface="Woodford Bourne" charset="0"/>
              </a:defRPr>
            </a:lvl1pPr>
          </a:lstStyle>
          <a:p>
            <a:r>
              <a:rPr lang="nb-NO" dirty="0"/>
              <a:t>Klikk for å redigere tittelstil</a:t>
            </a:r>
          </a:p>
        </p:txBody>
      </p:sp>
      <p:sp>
        <p:nvSpPr>
          <p:cNvPr id="3" name="Plassholder for bilde 2"/>
          <p:cNvSpPr>
            <a:spLocks noGrp="1"/>
          </p:cNvSpPr>
          <p:nvPr>
            <p:ph type="pic" idx="1"/>
          </p:nvPr>
        </p:nvSpPr>
        <p:spPr>
          <a:xfrm>
            <a:off x="1792288" y="1252151"/>
            <a:ext cx="5486400" cy="34754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Dra bildet til plassholderen eller klikk ikonet for å legge til</a:t>
            </a:r>
          </a:p>
        </p:txBody>
      </p:sp>
      <p:sp>
        <p:nvSpPr>
          <p:cNvPr id="4" name="Plassholder for tekst 3"/>
          <p:cNvSpPr>
            <a:spLocks noGrp="1"/>
          </p:cNvSpPr>
          <p:nvPr>
            <p:ph type="body" sz="half" idx="2"/>
          </p:nvPr>
        </p:nvSpPr>
        <p:spPr>
          <a:xfrm>
            <a:off x="1792288" y="5367338"/>
            <a:ext cx="5486400" cy="6709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431081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atin typeface="Woodford Bourne" charset="0"/>
                <a:ea typeface="Woodford Bourne" charset="0"/>
                <a:cs typeface="Woodford Bourne" charset="0"/>
              </a:defRPr>
            </a:lvl1pPr>
          </a:lstStyle>
          <a:p>
            <a:r>
              <a:rPr lang="nb-NO" dirty="0"/>
              <a:t>Klikk for å redigere tittelstil</a:t>
            </a:r>
          </a:p>
        </p:txBody>
      </p:sp>
      <p:sp>
        <p:nvSpPr>
          <p:cNvPr id="3" name="Plassholder for loddrett tekst 2"/>
          <p:cNvSpPr>
            <a:spLocks noGrp="1"/>
          </p:cNvSpPr>
          <p:nvPr>
            <p:ph type="body" orient="vert" idx="1"/>
          </p:nvPr>
        </p:nvSpPr>
        <p:spPr>
          <a:xfrm>
            <a:off x="457200" y="2148056"/>
            <a:ext cx="8229600" cy="3992563"/>
          </a:xfrm>
        </p:spPr>
        <p:txBody>
          <a:bodyPr vert="horz"/>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505401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og stort bilde">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
        <p:nvSpPr>
          <p:cNvPr id="8" name="Plassholder for bilde 7"/>
          <p:cNvSpPr>
            <a:spLocks noGrp="1"/>
          </p:cNvSpPr>
          <p:nvPr>
            <p:ph type="pic" sz="quarter" idx="13"/>
          </p:nvPr>
        </p:nvSpPr>
        <p:spPr>
          <a:xfrm>
            <a:off x="905990" y="2010032"/>
            <a:ext cx="7381275" cy="3904736"/>
          </a:xfrm>
        </p:spPr>
        <p:txBody>
          <a:bodyPr/>
          <a:lstStyle>
            <a:lvl1pPr marL="0" indent="0">
              <a:buNone/>
              <a:defRPr/>
            </a:lvl1pPr>
          </a:lstStyle>
          <a:p>
            <a:endParaRPr lang="nb-NO" dirty="0"/>
          </a:p>
        </p:txBody>
      </p:sp>
      <p:sp>
        <p:nvSpPr>
          <p:cNvPr id="9" name="Tittel 1"/>
          <p:cNvSpPr>
            <a:spLocks noGrp="1"/>
          </p:cNvSpPr>
          <p:nvPr>
            <p:ph type="title"/>
          </p:nvPr>
        </p:nvSpPr>
        <p:spPr>
          <a:xfrm>
            <a:off x="905990" y="1005016"/>
            <a:ext cx="7381275" cy="927310"/>
          </a:xfrm>
        </p:spPr>
        <p:txBody>
          <a:bodyPr/>
          <a:lstStyle>
            <a:lvl1pPr>
              <a:defRPr>
                <a:latin typeface="Woodford Bourne" charset="0"/>
                <a:ea typeface="Woodford Bourne" charset="0"/>
                <a:cs typeface="Woodford Bourne" charset="0"/>
              </a:defRPr>
            </a:lvl1pPr>
          </a:lstStyle>
          <a:p>
            <a:r>
              <a:rPr lang="nb-NO" dirty="0"/>
              <a:t>Klikk for å redigere tittelstil</a:t>
            </a:r>
          </a:p>
        </p:txBody>
      </p:sp>
    </p:spTree>
    <p:extLst>
      <p:ext uri="{BB962C8B-B14F-4D97-AF65-F5344CB8AC3E}">
        <p14:creationId xmlns:p14="http://schemas.microsoft.com/office/powerpoint/2010/main" val="304749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telside bue">
    <p:spTree>
      <p:nvGrpSpPr>
        <p:cNvPr id="1" name=""/>
        <p:cNvGrpSpPr/>
        <p:nvPr/>
      </p:nvGrpSpPr>
      <p:grpSpPr>
        <a:xfrm>
          <a:off x="0" y="0"/>
          <a:ext cx="0" cy="0"/>
          <a:chOff x="0" y="0"/>
          <a:chExt cx="0" cy="0"/>
        </a:xfrm>
      </p:grpSpPr>
      <p:sp>
        <p:nvSpPr>
          <p:cNvPr id="11" name="Plassholder for bilde 10"/>
          <p:cNvSpPr>
            <a:spLocks noGrp="1"/>
          </p:cNvSpPr>
          <p:nvPr>
            <p:ph type="pic" sz="quarter" idx="13"/>
          </p:nvPr>
        </p:nvSpPr>
        <p:spPr>
          <a:xfrm>
            <a:off x="0" y="6689"/>
            <a:ext cx="9144000" cy="6367463"/>
          </a:xfrm>
        </p:spPr>
        <p:txBody>
          <a:bodyPr/>
          <a:lstStyle>
            <a:lvl1pPr marL="0" indent="0">
              <a:buNone/>
              <a:defRPr/>
            </a:lvl1pPr>
          </a:lstStyle>
          <a:p>
            <a:endParaRPr lang="nb-NO"/>
          </a:p>
        </p:txBody>
      </p:sp>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pPr/>
              <a:t>25.02.2021</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dirty="0"/>
          </a:p>
        </p:txBody>
      </p:sp>
      <p:sp>
        <p:nvSpPr>
          <p:cNvPr id="6" name="Friform 5"/>
          <p:cNvSpPr/>
          <p:nvPr userDrawn="1"/>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userDrawn="1"/>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Tittel 1"/>
          <p:cNvSpPr txBox="1">
            <a:spLocks/>
          </p:cNvSpPr>
          <p:nvPr userDrawn="1"/>
        </p:nvSpPr>
        <p:spPr>
          <a:xfrm>
            <a:off x="457199" y="5899458"/>
            <a:ext cx="8229600" cy="9419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kern="1200">
                <a:solidFill>
                  <a:schemeClr val="tx1"/>
                </a:solidFill>
                <a:latin typeface="+mj-lt"/>
                <a:ea typeface="+mj-ea"/>
                <a:cs typeface="+mj-cs"/>
              </a:defRPr>
            </a:lvl1pPr>
          </a:lstStyle>
          <a:p>
            <a:pPr algn="l"/>
            <a:r>
              <a:rPr lang="nb-NO" sz="3200">
                <a:solidFill>
                  <a:schemeClr val="bg1"/>
                </a:solidFill>
              </a:rPr>
              <a:t>Kapittelside</a:t>
            </a:r>
            <a:endParaRPr lang="nb-NO" sz="3200" dirty="0">
              <a:solidFill>
                <a:schemeClr val="bg1"/>
              </a:solidFill>
            </a:endParaRPr>
          </a:p>
        </p:txBody>
      </p:sp>
      <p:pic>
        <p:nvPicPr>
          <p:cNvPr id="9" name="Bild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spTree>
    <p:extLst>
      <p:ext uri="{BB962C8B-B14F-4D97-AF65-F5344CB8AC3E}">
        <p14:creationId xmlns:p14="http://schemas.microsoft.com/office/powerpoint/2010/main" val="6473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143290"/>
            <a:ext cx="7772400" cy="1362075"/>
          </a:xfrm>
        </p:spPr>
        <p:txBody>
          <a:bodyPr anchor="t">
            <a:normAutofit/>
          </a:bodyPr>
          <a:lstStyle>
            <a:lvl1pPr algn="l">
              <a:defRPr sz="3200" b="0" cap="all">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722313" y="264310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040901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51945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normAutofit/>
          </a:bodyPr>
          <a:lstStyle>
            <a:lvl1pPr>
              <a:defRPr sz="3200" b="0" i="0">
                <a:latin typeface="Woodford Bourne" charset="0"/>
                <a:ea typeface="Woodford Bourne" charset="0"/>
                <a:cs typeface="Woodford Bourne" charset="0"/>
              </a:defRPr>
            </a:lvl1pPr>
          </a:lstStyle>
          <a:p>
            <a:r>
              <a:rPr lang="nb-NO" dirty="0"/>
              <a:t>Klikk for å redigere tittelstil</a:t>
            </a:r>
          </a:p>
        </p:txBody>
      </p:sp>
      <p:sp>
        <p:nvSpPr>
          <p:cNvPr id="3" name="Undertit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Klikk for å redigere undertittelstil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dirty="0"/>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98285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sz="half" idx="1"/>
          </p:nvPr>
        </p:nvSpPr>
        <p:spPr>
          <a:xfrm>
            <a:off x="457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p:cNvSpPr>
            <a:spLocks noGrp="1"/>
          </p:cNvSpPr>
          <p:nvPr>
            <p:ph sz="half" idx="2"/>
          </p:nvPr>
        </p:nvSpPr>
        <p:spPr>
          <a:xfrm>
            <a:off x="4648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67008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984511"/>
            <a:ext cx="8229600" cy="927310"/>
          </a:xfrm>
        </p:spPr>
        <p:txBody>
          <a:bodyPr/>
          <a:lstStyle>
            <a:lvl1pPr>
              <a:defRPr b="0" i="0">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457200" y="214200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4" name="Plassholder for innhold 3"/>
          <p:cNvSpPr>
            <a:spLocks noGrp="1"/>
          </p:cNvSpPr>
          <p:nvPr>
            <p:ph sz="half" idx="2"/>
          </p:nvPr>
        </p:nvSpPr>
        <p:spPr>
          <a:xfrm>
            <a:off x="457200" y="2842053"/>
            <a:ext cx="4040188"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tekst 4"/>
          <p:cNvSpPr>
            <a:spLocks noGrp="1"/>
          </p:cNvSpPr>
          <p:nvPr>
            <p:ph type="body" sz="quarter" idx="3"/>
          </p:nvPr>
        </p:nvSpPr>
        <p:spPr>
          <a:xfrm>
            <a:off x="4645025" y="213394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6" name="Plassholder for innhold 5"/>
          <p:cNvSpPr>
            <a:spLocks noGrp="1"/>
          </p:cNvSpPr>
          <p:nvPr>
            <p:ph sz="quarter" idx="4"/>
          </p:nvPr>
        </p:nvSpPr>
        <p:spPr>
          <a:xfrm>
            <a:off x="4645025" y="2842053"/>
            <a:ext cx="4041775"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B707B217-E5B1-7C42-B868-A854B78504CF}" type="datetimeFigureOut">
              <a:rPr lang="nb-NO" smtClean="0"/>
              <a:t>25.02.2021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97779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t>25.02.2021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43862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707B217-E5B1-7C42-B868-A854B78504CF}" type="datetimeFigureOut">
              <a:rPr lang="nb-NO" smtClean="0"/>
              <a:t>25.02.2021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73365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917153"/>
            <a:ext cx="8229600" cy="92731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457200" y="2001795"/>
            <a:ext cx="8229600" cy="4017079"/>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457200" y="6191590"/>
            <a:ext cx="2133600" cy="365125"/>
          </a:xfrm>
          <a:prstGeom prst="rect">
            <a:avLst/>
          </a:prstGeom>
        </p:spPr>
        <p:txBody>
          <a:bodyPr vert="horz" lIns="91440" tIns="45720" rIns="91440" bIns="45720" rtlCol="0" anchor="ctr"/>
          <a:lstStyle>
            <a:lvl1pPr algn="l">
              <a:defRPr sz="1200" b="0" i="0">
                <a:solidFill>
                  <a:schemeClr val="tx1">
                    <a:tint val="75000"/>
                  </a:schemeClr>
                </a:solidFill>
                <a:latin typeface="Woodford Bourne" charset="0"/>
                <a:ea typeface="Woodford Bourne" charset="0"/>
                <a:cs typeface="Woodford Bourne" charset="0"/>
              </a:defRPr>
            </a:lvl1pPr>
          </a:lstStyle>
          <a:p>
            <a:fld id="{B707B217-E5B1-7C42-B868-A854B78504CF}" type="datetimeFigureOut">
              <a:rPr lang="nb-NO" smtClean="0"/>
              <a:pPr/>
              <a:t>25.02.2021</a:t>
            </a:fld>
            <a:endParaRPr lang="nb-NO" dirty="0"/>
          </a:p>
        </p:txBody>
      </p:sp>
      <p:sp>
        <p:nvSpPr>
          <p:cNvPr id="5" name="Plassholder for bunntekst 4"/>
          <p:cNvSpPr>
            <a:spLocks noGrp="1"/>
          </p:cNvSpPr>
          <p:nvPr>
            <p:ph type="ftr" sz="quarter" idx="3"/>
          </p:nvPr>
        </p:nvSpPr>
        <p:spPr>
          <a:xfrm>
            <a:off x="2769973" y="6183070"/>
            <a:ext cx="2895600" cy="365125"/>
          </a:xfrm>
          <a:prstGeom prst="rect">
            <a:avLst/>
          </a:prstGeom>
        </p:spPr>
        <p:txBody>
          <a:bodyPr vert="horz" lIns="91440" tIns="45720" rIns="91440" bIns="45720" rtlCol="0" anchor="ctr"/>
          <a:lstStyle>
            <a:lvl1pPr algn="ctr">
              <a:defRPr sz="1200" b="0" i="0">
                <a:solidFill>
                  <a:schemeClr val="tx1">
                    <a:tint val="75000"/>
                  </a:schemeClr>
                </a:solidFill>
                <a:latin typeface="Woodford Bourne" charset="0"/>
                <a:ea typeface="Woodford Bourne" charset="0"/>
                <a:cs typeface="Woodford Bourne" charset="0"/>
              </a:defRPr>
            </a:lvl1pPr>
          </a:lstStyle>
          <a:p>
            <a:endParaRPr lang="nb-NO" dirty="0"/>
          </a:p>
        </p:txBody>
      </p:sp>
      <p:sp>
        <p:nvSpPr>
          <p:cNvPr id="6" name="Plassholder for lysbildenummer 5"/>
          <p:cNvSpPr>
            <a:spLocks noGrp="1"/>
          </p:cNvSpPr>
          <p:nvPr>
            <p:ph type="sldNum" sz="quarter" idx="4"/>
          </p:nvPr>
        </p:nvSpPr>
        <p:spPr>
          <a:xfrm>
            <a:off x="5844746" y="617511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A5D47-7C05-3D42-89E8-8596BD2E973A}" type="slidenum">
              <a:rPr lang="nb-NO" smtClean="0"/>
              <a:t>‹#›</a:t>
            </a:fld>
            <a:endParaRPr lang="nb-NO" dirty="0"/>
          </a:p>
        </p:txBody>
      </p:sp>
      <p:pic>
        <p:nvPicPr>
          <p:cNvPr id="11" name="Bilde 10"/>
          <p:cNvPicPr>
            <a:picLocks noChangeAspect="1"/>
          </p:cNvPicPr>
          <p:nvPr userDrawn="1"/>
        </p:nvPicPr>
        <p:blipFill rotWithShape="1">
          <a:blip r:embed="rId15" cstate="screen">
            <a:extLst>
              <a:ext uri="{28A0092B-C50C-407E-A947-70E740481C1C}">
                <a14:useLocalDpi xmlns:a14="http://schemas.microsoft.com/office/drawing/2010/main"/>
              </a:ext>
            </a:extLst>
          </a:blip>
          <a:srcRect/>
          <a:stretch/>
        </p:blipFill>
        <p:spPr>
          <a:xfrm>
            <a:off x="8236599" y="6138023"/>
            <a:ext cx="466677" cy="435770"/>
          </a:xfrm>
          <a:prstGeom prst="rect">
            <a:avLst/>
          </a:prstGeom>
        </p:spPr>
      </p:pic>
      <p:sp>
        <p:nvSpPr>
          <p:cNvPr id="12" name="Rektangel 11"/>
          <p:cNvSpPr/>
          <p:nvPr userDrawn="1"/>
        </p:nvSpPr>
        <p:spPr>
          <a:xfrm>
            <a:off x="0" y="6704435"/>
            <a:ext cx="9144000" cy="153566"/>
          </a:xfrm>
          <a:prstGeom prst="rect">
            <a:avLst/>
          </a:prstGeom>
          <a:solidFill>
            <a:srgbClr val="1F48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Tree>
    <p:extLst>
      <p:ext uri="{BB962C8B-B14F-4D97-AF65-F5344CB8AC3E}">
        <p14:creationId xmlns:p14="http://schemas.microsoft.com/office/powerpoint/2010/main" val="950424388"/>
      </p:ext>
    </p:extLst>
  </p:cSld>
  <p:clrMap bg1="lt1" tx1="dk1" bg2="lt2" tx2="dk2" accent1="accent1" accent2="accent2" accent3="accent3" accent4="accent4" accent5="accent5" accent6="accent6" hlink="hlink" folHlink="folHlink"/>
  <p:sldLayoutIdLst>
    <p:sldLayoutId id="2147483661" r:id="rId1"/>
    <p:sldLayoutId id="2147483660" r:id="rId2"/>
    <p:sldLayoutId id="2147483651" r:id="rId3"/>
    <p:sldLayoutId id="2147483650" r:id="rId4"/>
    <p:sldLayoutId id="2147483649"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1pPr>
      <a:lvl2pPr marL="742950" indent="-28575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2pPr>
      <a:lvl3pPr marL="11430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3pPr>
      <a:lvl4pPr marL="16002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4pPr>
      <a:lvl5pPr marL="20574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44098" y="5885505"/>
            <a:ext cx="8208143" cy="666050"/>
          </a:xfrm>
          <a:prstGeom prst="rect">
            <a:avLst/>
          </a:prstGeom>
        </p:spPr>
        <p:txBody>
          <a:bodyPr vert="horz" lIns="91440" tIns="45720" rIns="91440" bIns="45720" rtlCol="0" anchor="t" anchorCtr="0">
            <a:normAutofit/>
          </a:bodyPr>
          <a:lstStyle>
            <a:lvl1pPr algn="l" defTabSz="457200" rtl="0" eaLnBrk="1" latinLnBrk="0" hangingPunct="1">
              <a:lnSpc>
                <a:spcPts val="4000"/>
              </a:lnSpc>
              <a:spcBef>
                <a:spcPct val="0"/>
              </a:spcBef>
              <a:buNone/>
              <a:defRPr lang="nb-NO" sz="3200" kern="1200" noProof="0">
                <a:solidFill>
                  <a:schemeClr val="bg1"/>
                </a:solidFill>
                <a:latin typeface="Calibri" panose="020F0502020204030204" pitchFamily="34" charset="0"/>
                <a:ea typeface="+mj-ea"/>
                <a:cs typeface="+mj-cs"/>
              </a:defRPr>
            </a:lvl1pPr>
          </a:lstStyle>
          <a:p>
            <a:r>
              <a:rPr lang="en-US"/>
              <a:t>Click to edit Master title style</a:t>
            </a:r>
            <a:endParaRPr lang="en-US" dirty="0"/>
          </a:p>
        </p:txBody>
      </p:sp>
      <p:sp>
        <p:nvSpPr>
          <p:cNvPr id="12" name="Rektangel 19"/>
          <p:cNvSpPr/>
          <p:nvPr/>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13" name="Rektangel 19"/>
          <p:cNvSpPr/>
          <p:nvPr/>
        </p:nvSpPr>
        <p:spPr>
          <a:xfrm>
            <a:off x="0" y="4705004"/>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ctrTitle"/>
          </p:nvPr>
        </p:nvSpPr>
        <p:spPr>
          <a:xfrm>
            <a:off x="581891" y="5317067"/>
            <a:ext cx="6051665" cy="759638"/>
          </a:xfrm>
        </p:spPr>
        <p:txBody>
          <a:bodyPr>
            <a:normAutofit/>
          </a:bodyPr>
          <a:lstStyle/>
          <a:p>
            <a:pPr algn="l"/>
            <a:r>
              <a:rPr lang="nb-NO" dirty="0">
                <a:solidFill>
                  <a:schemeClr val="bg1"/>
                </a:solidFill>
              </a:rPr>
              <a:t>Modul 10 Resonnering</a:t>
            </a:r>
          </a:p>
        </p:txBody>
      </p:sp>
      <p:sp>
        <p:nvSpPr>
          <p:cNvPr id="3" name="Undertittel 2"/>
          <p:cNvSpPr>
            <a:spLocks noGrp="1"/>
          </p:cNvSpPr>
          <p:nvPr>
            <p:ph type="subTitle" idx="1"/>
          </p:nvPr>
        </p:nvSpPr>
        <p:spPr>
          <a:xfrm>
            <a:off x="581891" y="6154115"/>
            <a:ext cx="6051665" cy="739311"/>
          </a:xfrm>
        </p:spPr>
        <p:txBody>
          <a:bodyPr>
            <a:normAutofit/>
          </a:bodyPr>
          <a:lstStyle/>
          <a:p>
            <a:pPr algn="l"/>
            <a:r>
              <a:rPr lang="nb-NO" dirty="0">
                <a:solidFill>
                  <a:schemeClr val="bg1"/>
                </a:solidFill>
              </a:rPr>
              <a:t>Tidsbruk: 180 minutter + utprøving med elever</a:t>
            </a:r>
          </a:p>
          <a:p>
            <a:pPr algn="l"/>
            <a:endParaRPr lang="nb-NO" dirty="0">
              <a:solidFill>
                <a:schemeClr val="bg1"/>
              </a:solidFill>
            </a:endParaRPr>
          </a:p>
        </p:txBody>
      </p:sp>
      <p:pic>
        <p:nvPicPr>
          <p:cNvPr id="9" name="Bild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10" name="Tekstboks 2">
            <a:extLst>
              <a:ext uri="{FF2B5EF4-FFF2-40B4-BE49-F238E27FC236}">
                <a16:creationId xmlns:a16="http://schemas.microsoft.com/office/drawing/2014/main" id="{BE01CD3D-8BFD-4E63-9541-74BD54207D38}"/>
              </a:ext>
            </a:extLst>
          </p:cNvPr>
          <p:cNvSpPr txBox="1">
            <a:spLocks noChangeArrowheads="1"/>
          </p:cNvSpPr>
          <p:nvPr/>
        </p:nvSpPr>
        <p:spPr bwMode="auto">
          <a:xfrm>
            <a:off x="1199658" y="1395669"/>
            <a:ext cx="6979709" cy="2527892"/>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b-NO" sz="2000" i="1" dirty="0"/>
              <a:t>Resonnering i matematikk </a:t>
            </a:r>
            <a:r>
              <a:rPr lang="nb-NO" sz="2000" i="1" dirty="0" err="1"/>
              <a:t>handlar</a:t>
            </a:r>
            <a:r>
              <a:rPr lang="nb-NO" sz="2000" i="1" dirty="0"/>
              <a:t> om å kunne følgje, vurdere og forstå matematiske </a:t>
            </a:r>
            <a:r>
              <a:rPr lang="nb-NO" sz="2000" i="1" dirty="0" err="1"/>
              <a:t>tankerekkjer</a:t>
            </a:r>
            <a:r>
              <a:rPr lang="nb-NO" sz="2000" i="1" dirty="0"/>
              <a:t>. Det </a:t>
            </a:r>
            <a:r>
              <a:rPr lang="nb-NO" sz="2000" i="1" dirty="0" err="1"/>
              <a:t>inneber</a:t>
            </a:r>
            <a:r>
              <a:rPr lang="nb-NO" sz="2000" i="1" dirty="0"/>
              <a:t> at </a:t>
            </a:r>
            <a:r>
              <a:rPr lang="nb-NO" sz="2000" i="1" dirty="0" err="1"/>
              <a:t>elevane</a:t>
            </a:r>
            <a:r>
              <a:rPr lang="nb-NO" sz="2000" i="1" dirty="0"/>
              <a:t> skal forstå at matematiske </a:t>
            </a:r>
            <a:r>
              <a:rPr lang="nb-NO" sz="2000" i="1" dirty="0" err="1"/>
              <a:t>reglar</a:t>
            </a:r>
            <a:r>
              <a:rPr lang="nb-NO" sz="2000" i="1" dirty="0"/>
              <a:t> og resultat </a:t>
            </a:r>
            <a:r>
              <a:rPr lang="nb-NO" sz="2000" i="1" dirty="0" err="1"/>
              <a:t>ikkje</a:t>
            </a:r>
            <a:r>
              <a:rPr lang="nb-NO" sz="2000" i="1" dirty="0"/>
              <a:t> er tilfeldige, men har klare </a:t>
            </a:r>
            <a:r>
              <a:rPr lang="nb-NO" sz="2000" i="1" dirty="0" err="1"/>
              <a:t>grunngivingar</a:t>
            </a:r>
            <a:r>
              <a:rPr lang="nb-NO" sz="2000" i="1" dirty="0"/>
              <a:t>. </a:t>
            </a:r>
            <a:r>
              <a:rPr lang="nb-NO" sz="2000" i="1" dirty="0" err="1"/>
              <a:t>Elevane</a:t>
            </a:r>
            <a:r>
              <a:rPr lang="nb-NO" sz="2000" i="1" dirty="0"/>
              <a:t> skal utforme eigne resonnement både for å forstå og for å løyse problem.</a:t>
            </a:r>
            <a:r>
              <a:rPr lang="nb-NO" sz="2000" dirty="0"/>
              <a:t> </a:t>
            </a:r>
          </a:p>
          <a:p>
            <a:pPr>
              <a:lnSpc>
                <a:spcPct val="107000"/>
              </a:lnSpc>
              <a:spcAft>
                <a:spcPts val="800"/>
              </a:spcAft>
            </a:pPr>
            <a:r>
              <a:rPr lang="nn-NO" sz="2000" dirty="0">
                <a:effectLst/>
                <a:latin typeface="Calibri" panose="020F0502020204030204" pitchFamily="34" charset="0"/>
                <a:ea typeface="Calibri" panose="020F0502020204030204" pitchFamily="34" charset="0"/>
                <a:cs typeface="Times New Roman" panose="02020603050405020304" pitchFamily="18" charset="0"/>
              </a:rPr>
              <a:t>(Utdanningsdirektoratet, 2020).</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n-NO" sz="1100" dirty="0">
                <a:effectLst/>
                <a:latin typeface="Calibri" panose="020F0502020204030204" pitchFamily="34" charset="0"/>
                <a:ea typeface="Calibri" panose="020F0502020204030204" pitchFamily="34" charset="0"/>
                <a:cs typeface="Times New Roman" panose="02020603050405020304" pitchFamily="18" charset="0"/>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25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Aktiviteten </a:t>
            </a:r>
            <a:r>
              <a:rPr lang="nb-NO" i="1" dirty="0"/>
              <a:t>Lag det tallet</a:t>
            </a:r>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a:xfrm>
            <a:off x="457200" y="2001795"/>
            <a:ext cx="8229600" cy="4409165"/>
          </a:xfrm>
        </p:spPr>
        <p:txBody>
          <a:bodyPr>
            <a:normAutofit/>
          </a:bodyPr>
          <a:lstStyle/>
          <a:p>
            <a:pPr marL="0" indent="0">
              <a:buNone/>
            </a:pPr>
            <a:r>
              <a:rPr lang="nb-NO" dirty="0"/>
              <a:t>Gå sammen i grupper på 6-10 personer. </a:t>
            </a:r>
          </a:p>
          <a:p>
            <a:pPr marL="0" indent="0">
              <a:buNone/>
            </a:pPr>
            <a:r>
              <a:rPr lang="nb-NO" dirty="0"/>
              <a:t>Bruk </a:t>
            </a:r>
            <a:r>
              <a:rPr lang="nb-NO" i="1" dirty="0"/>
              <a:t>Undervisningsnotat Modul 10 </a:t>
            </a:r>
            <a:r>
              <a:rPr lang="nb-NO" dirty="0"/>
              <a:t>og planlegg aktiviteten </a:t>
            </a:r>
            <a:r>
              <a:rPr lang="nb-NO" i="1" dirty="0"/>
              <a:t>Lag det tallet </a:t>
            </a:r>
            <a:r>
              <a:rPr lang="nb-NO" dirty="0"/>
              <a:t>med utgangspunkt i de fem praksisene: forvente, observere, velge, bestemme rekkefølge og se sammenhenger.</a:t>
            </a:r>
            <a:br>
              <a:rPr lang="nb-NO" dirty="0"/>
            </a:br>
            <a:endParaRPr lang="nb-NO" dirty="0"/>
          </a:p>
          <a:p>
            <a:pPr marL="0" indent="0">
              <a:buNone/>
            </a:pPr>
            <a:r>
              <a:rPr lang="nb-NO" dirty="0"/>
              <a:t>Diskuter de ulike momentene i undervisningsnotatet og bli enig om et felles notat. </a:t>
            </a:r>
          </a:p>
        </p:txBody>
      </p:sp>
    </p:spTree>
    <p:extLst>
      <p:ext uri="{BB962C8B-B14F-4D97-AF65-F5344CB8AC3E}">
        <p14:creationId xmlns:p14="http://schemas.microsoft.com/office/powerpoint/2010/main" val="229094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6B9FD5D-3755-4C3C-BCEF-1C9F2B774494}"/>
              </a:ext>
            </a:extLst>
          </p:cNvPr>
          <p:cNvSpPr>
            <a:spLocks noGrp="1"/>
          </p:cNvSpPr>
          <p:nvPr>
            <p:ph type="title"/>
          </p:nvPr>
        </p:nvSpPr>
        <p:spPr/>
        <p:txBody>
          <a:bodyPr/>
          <a:lstStyle/>
          <a:p>
            <a:r>
              <a:rPr lang="nb-NO" dirty="0"/>
              <a:t>Tenk gjennom hvordan dere vil</a:t>
            </a:r>
          </a:p>
        </p:txBody>
      </p:sp>
      <p:sp>
        <p:nvSpPr>
          <p:cNvPr id="3" name="Plassholder for innhold 2">
            <a:extLst>
              <a:ext uri="{FF2B5EF4-FFF2-40B4-BE49-F238E27FC236}">
                <a16:creationId xmlns:a16="http://schemas.microsoft.com/office/drawing/2014/main" id="{82AEBB05-DFC1-4CF0-A92A-8BBA2C9DAD61}"/>
              </a:ext>
            </a:extLst>
          </p:cNvPr>
          <p:cNvSpPr>
            <a:spLocks noGrp="1"/>
          </p:cNvSpPr>
          <p:nvPr>
            <p:ph idx="1"/>
          </p:nvPr>
        </p:nvSpPr>
        <p:spPr>
          <a:xfrm>
            <a:off x="457200" y="2001795"/>
            <a:ext cx="8229600" cy="3779245"/>
          </a:xfrm>
        </p:spPr>
        <p:txBody>
          <a:bodyPr/>
          <a:lstStyle/>
          <a:p>
            <a:pPr marL="342900" lvl="0" indent="-342900">
              <a:lnSpc>
                <a:spcPct val="115000"/>
              </a:lnSpc>
              <a:buFont typeface="Symbol" panose="05050102010706020507" pitchFamily="18" charset="2"/>
              <a:buChar char=""/>
              <a:tabLst>
                <a:tab pos="457200" algn="l"/>
              </a:tabLst>
            </a:pPr>
            <a:r>
              <a:rPr lang="nb-NO" dirty="0"/>
              <a:t>utfordre elevene på å bruke alle fire regneartene</a:t>
            </a:r>
          </a:p>
          <a:p>
            <a:pPr marL="342900" lvl="0" indent="-342900">
              <a:lnSpc>
                <a:spcPct val="115000"/>
              </a:lnSpc>
              <a:buFont typeface="Symbol" panose="05050102010706020507" pitchFamily="18" charset="2"/>
              <a:buChar char=""/>
              <a:tabLst>
                <a:tab pos="457200" algn="l"/>
              </a:tabLst>
            </a:pPr>
            <a:r>
              <a:rPr lang="nb-NO" dirty="0"/>
              <a:t>bruke samtaletrekkene Resonnere og Endre </a:t>
            </a:r>
          </a:p>
          <a:p>
            <a:pPr marL="342900" lvl="0" indent="-342900">
              <a:lnSpc>
                <a:spcPct val="115000"/>
              </a:lnSpc>
              <a:buFont typeface="Symbol" panose="05050102010706020507" pitchFamily="18" charset="2"/>
              <a:buChar char=""/>
              <a:tabLst>
                <a:tab pos="457200" algn="l"/>
              </a:tabLst>
            </a:pPr>
            <a:r>
              <a:rPr lang="nb-NO" dirty="0"/>
              <a:t>oppsummere målet for timen: prioritering av regnearter og bruk av parenteser</a:t>
            </a:r>
          </a:p>
          <a:p>
            <a:pPr marL="342900" lvl="0" indent="-342900">
              <a:lnSpc>
                <a:spcPct val="115000"/>
              </a:lnSpc>
              <a:spcAft>
                <a:spcPts val="800"/>
              </a:spcAft>
              <a:buFont typeface="Symbol" panose="05050102010706020507" pitchFamily="18" charset="2"/>
              <a:buChar char=""/>
              <a:tabLst>
                <a:tab pos="457200" algn="l"/>
              </a:tabLst>
            </a:pPr>
            <a:r>
              <a:rPr lang="nb-NO" dirty="0"/>
              <a:t>bruke en utsjekksbillett for å se om elevene har forstått konvensjonen om regnerekkefølge. Et eksempel på utsjekksbillett kan være 2 + 3 · 5.</a:t>
            </a:r>
          </a:p>
        </p:txBody>
      </p:sp>
    </p:spTree>
    <p:extLst>
      <p:ext uri="{BB962C8B-B14F-4D97-AF65-F5344CB8AC3E}">
        <p14:creationId xmlns:p14="http://schemas.microsoft.com/office/powerpoint/2010/main" val="822346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Planlegging fortsetter</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p:txBody>
          <a:bodyPr>
            <a:normAutofit/>
          </a:bodyPr>
          <a:lstStyle/>
          <a:p>
            <a:pPr marL="0" indent="0">
              <a:buNone/>
            </a:pPr>
            <a:r>
              <a:rPr lang="nb-NO" dirty="0"/>
              <a:t>Alle deltakerne noterer det dere blir enige om i undervisningsnotatet. La én av deltakerne passe tiden, slik at dere får god tid til å drøfte alle fasene i undervisningsøkta.</a:t>
            </a:r>
            <a:br>
              <a:rPr lang="nb-NO" dirty="0"/>
            </a:br>
            <a:endParaRPr lang="nb-NO" dirty="0"/>
          </a:p>
          <a:p>
            <a:pPr marL="0" indent="0">
              <a:buNone/>
            </a:pPr>
            <a:r>
              <a:rPr lang="nb-NO" dirty="0"/>
              <a:t>Velg til slutt hvem av dere som skal lede en øving mens kollegene er «elever». </a:t>
            </a:r>
          </a:p>
          <a:p>
            <a:endParaRPr lang="nb-NO" dirty="0"/>
          </a:p>
        </p:txBody>
      </p:sp>
    </p:spTree>
    <p:extLst>
      <p:ext uri="{BB962C8B-B14F-4D97-AF65-F5344CB8AC3E}">
        <p14:creationId xmlns:p14="http://schemas.microsoft.com/office/powerpoint/2010/main" val="1620937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4. Øving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descr="Et bilde som inneholder objekt, klokke, stor&#10;&#10;Automatisk generert beskrivelse">
            <a:extLst>
              <a:ext uri="{FF2B5EF4-FFF2-40B4-BE49-F238E27FC236}">
                <a16:creationId xmlns:a16="http://schemas.microsoft.com/office/drawing/2014/main" id="{F23091C3-99DA-4753-A0BA-6D77F143BD88}"/>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1252980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Øve med kolleger</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p:txBody>
          <a:bodyPr>
            <a:normAutofit/>
          </a:bodyPr>
          <a:lstStyle/>
          <a:p>
            <a:pPr marL="0" indent="0">
              <a:buNone/>
            </a:pPr>
            <a:r>
              <a:rPr lang="nb-NO" dirty="0"/>
              <a:t>Deltakerne i planleggingsgruppen øver på aktiviteten. En eller to deltakere har rollen som lærer, resten er «elever». «Læreren» følger undervisningsnotatet og gjennomfører aktiviteten slik gruppen har planlagt. Undervisningsnotatet kan justeres etter erfaringene dere gjør under øvingen. </a:t>
            </a:r>
          </a:p>
          <a:p>
            <a:endParaRPr lang="nb-NO" dirty="0"/>
          </a:p>
        </p:txBody>
      </p:sp>
    </p:spTree>
    <p:extLst>
      <p:ext uri="{BB962C8B-B14F-4D97-AF65-F5344CB8AC3E}">
        <p14:creationId xmlns:p14="http://schemas.microsoft.com/office/powerpoint/2010/main" val="1568957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Time-Out</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165325"/>
          </a:xfrm>
        </p:spPr>
        <p:txBody>
          <a:bodyPr>
            <a:normAutofit/>
          </a:bodyPr>
          <a:lstStyle/>
          <a:p>
            <a:pPr marL="0" indent="0">
              <a:buNone/>
            </a:pPr>
            <a:r>
              <a:rPr lang="nb-NO" dirty="0"/>
              <a:t>Både «læreren» og «elevene» kan be om Time-Out. Da tar dere et kort avbrekk for å avklare viktige spørsmål eller minne om ting gruppen er blitt enige om under planleggingen. </a:t>
            </a:r>
            <a:br>
              <a:rPr lang="nb-NO" dirty="0"/>
            </a:br>
            <a:endParaRPr lang="nb-NO" dirty="0"/>
          </a:p>
          <a:p>
            <a:pPr marL="0" indent="0">
              <a:buNone/>
            </a:pPr>
            <a:r>
              <a:rPr lang="nb-NO" dirty="0"/>
              <a:t>Det kan for eksempel dreie seg om hvordan dere vil</a:t>
            </a:r>
          </a:p>
          <a:p>
            <a:pPr lvl="0"/>
            <a:r>
              <a:rPr lang="nb-NO" dirty="0"/>
              <a:t>utfordre elevene til å ta i bruk flere kort og regneoperasjoner </a:t>
            </a:r>
          </a:p>
          <a:p>
            <a:pPr lvl="0"/>
            <a:r>
              <a:rPr lang="nb-NO" dirty="0"/>
              <a:t>avbryte og vis noen eksempler</a:t>
            </a:r>
          </a:p>
          <a:p>
            <a:pPr lvl="0"/>
            <a:r>
              <a:rPr lang="nb-NO" dirty="0"/>
              <a:t>representere elevenes innspill på tavla</a:t>
            </a:r>
          </a:p>
        </p:txBody>
      </p:sp>
    </p:spTree>
    <p:extLst>
      <p:ext uri="{BB962C8B-B14F-4D97-AF65-F5344CB8AC3E}">
        <p14:creationId xmlns:p14="http://schemas.microsoft.com/office/powerpoint/2010/main" val="2815299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Tips til utprøvingen</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547051"/>
          </a:xfrm>
        </p:spPr>
        <p:txBody>
          <a:bodyPr>
            <a:normAutofit/>
          </a:bodyPr>
          <a:lstStyle/>
          <a:p>
            <a:pPr marL="0" lvl="0" indent="0">
              <a:buNone/>
            </a:pPr>
            <a:r>
              <a:rPr lang="nb-NO" dirty="0"/>
              <a:t>Opplegget skal prøves ut med elever før dere møtes til oppsummering etter utprøvingen.</a:t>
            </a:r>
          </a:p>
          <a:p>
            <a:pPr marL="0" lvl="0" indent="0">
              <a:buNone/>
            </a:pPr>
            <a:endParaRPr lang="nb-NO" dirty="0"/>
          </a:p>
          <a:p>
            <a:pPr marL="0" lvl="0" indent="0">
              <a:buNone/>
            </a:pPr>
            <a:r>
              <a:rPr lang="nb-NO" dirty="0"/>
              <a:t>Læringsutbyttet for lærerne vil bli bedre om (deler av) planleggingsgruppen deltar når opplegget prøves ut med elevene. </a:t>
            </a:r>
          </a:p>
          <a:p>
            <a:pPr marL="0" lvl="0" indent="0">
              <a:buNone/>
            </a:pPr>
            <a:endParaRPr lang="nb-NO" dirty="0"/>
          </a:p>
          <a:p>
            <a:pPr marL="0" lvl="0" indent="0">
              <a:buNone/>
            </a:pPr>
            <a:r>
              <a:rPr lang="nb-NO" dirty="0"/>
              <a:t>Time-out kan også bli benyttet under utprøvingen.</a:t>
            </a:r>
          </a:p>
        </p:txBody>
      </p:sp>
    </p:spTree>
    <p:extLst>
      <p:ext uri="{BB962C8B-B14F-4D97-AF65-F5344CB8AC3E}">
        <p14:creationId xmlns:p14="http://schemas.microsoft.com/office/powerpoint/2010/main" val="3010719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5. Utprøving med elever</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a:extLst>
              <a:ext uri="{FF2B5EF4-FFF2-40B4-BE49-F238E27FC236}">
                <a16:creationId xmlns:a16="http://schemas.microsoft.com/office/drawing/2014/main" id="{406F5372-45B8-425E-A627-6ADD0F5AE5F6}"/>
              </a:ext>
            </a:extLst>
          </p:cNvPr>
          <p:cNvPicPr>
            <a:picLocks noChangeAspect="1"/>
          </p:cNvPicPr>
          <p:nvPr/>
        </p:nvPicPr>
        <p:blipFill>
          <a:blip r:embed="rId4"/>
          <a:stretch>
            <a:fillRect/>
          </a:stretch>
        </p:blipFill>
        <p:spPr>
          <a:xfrm>
            <a:off x="3007116" y="1629000"/>
            <a:ext cx="3129765" cy="3600000"/>
          </a:xfrm>
          <a:prstGeom prst="rect">
            <a:avLst/>
          </a:prstGeom>
        </p:spPr>
      </p:pic>
    </p:spTree>
    <p:extLst>
      <p:ext uri="{BB962C8B-B14F-4D97-AF65-F5344CB8AC3E}">
        <p14:creationId xmlns:p14="http://schemas.microsoft.com/office/powerpoint/2010/main" val="4070302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65B214-BDCB-45B6-880C-A50AAC69BFA5}"/>
              </a:ext>
            </a:extLst>
          </p:cNvPr>
          <p:cNvSpPr>
            <a:spLocks noGrp="1"/>
          </p:cNvSpPr>
          <p:nvPr>
            <p:ph type="title"/>
          </p:nvPr>
        </p:nvSpPr>
        <p:spPr/>
        <p:txBody>
          <a:bodyPr/>
          <a:lstStyle/>
          <a:p>
            <a:r>
              <a:rPr lang="nb-NO" dirty="0"/>
              <a:t>Utprøving med elever</a:t>
            </a:r>
          </a:p>
        </p:txBody>
      </p:sp>
      <p:sp>
        <p:nvSpPr>
          <p:cNvPr id="3" name="Plassholder for innhold 2">
            <a:extLst>
              <a:ext uri="{FF2B5EF4-FFF2-40B4-BE49-F238E27FC236}">
                <a16:creationId xmlns:a16="http://schemas.microsoft.com/office/drawing/2014/main" id="{6C681C38-3BA6-40B7-AD6E-676D5E71E3C4}"/>
              </a:ext>
            </a:extLst>
          </p:cNvPr>
          <p:cNvSpPr>
            <a:spLocks noGrp="1"/>
          </p:cNvSpPr>
          <p:nvPr>
            <p:ph idx="1"/>
          </p:nvPr>
        </p:nvSpPr>
        <p:spPr>
          <a:xfrm>
            <a:off x="457200" y="2001795"/>
            <a:ext cx="8229600" cy="4512216"/>
          </a:xfrm>
        </p:spPr>
        <p:txBody>
          <a:bodyPr>
            <a:normAutofit/>
          </a:bodyPr>
          <a:lstStyle/>
          <a:p>
            <a:pPr marL="0" indent="0">
              <a:buNone/>
            </a:pPr>
            <a:r>
              <a:rPr lang="nb-NO" dirty="0"/>
              <a:t>Bruk undervisningsnotatet og gjennomfør aktiviteten slik gruppen har planlagt.</a:t>
            </a:r>
          </a:p>
          <a:p>
            <a:pPr marL="0" indent="0">
              <a:buNone/>
            </a:pPr>
            <a:r>
              <a:rPr lang="nb-NO" dirty="0"/>
              <a:t>Bruk Time-Out om dere er flere sammen om utprøvingen. </a:t>
            </a:r>
          </a:p>
          <a:p>
            <a:pPr marL="0" indent="0">
              <a:buNone/>
            </a:pPr>
            <a:r>
              <a:rPr lang="nb-NO" dirty="0"/>
              <a:t>Dere kan for eksempel drøfte</a:t>
            </a:r>
          </a:p>
          <a:p>
            <a:pPr lvl="0"/>
            <a:r>
              <a:rPr lang="nb-NO" dirty="0"/>
              <a:t>hvordan dere skal få elevene videre i prosessen</a:t>
            </a:r>
          </a:p>
          <a:p>
            <a:pPr lvl="0"/>
            <a:r>
              <a:rPr lang="nb-NO" dirty="0"/>
              <a:t>notasjonene elevene bruker</a:t>
            </a:r>
          </a:p>
          <a:p>
            <a:pPr lvl="0"/>
            <a:r>
              <a:rPr lang="nb-NO" dirty="0"/>
              <a:t>om rekkefølgen dere har planlagt passer til de strategiene elevene har brukt.</a:t>
            </a:r>
          </a:p>
          <a:p>
            <a:pPr marL="0" indent="0">
              <a:buNone/>
            </a:pPr>
            <a:endParaRPr lang="nb-NO" dirty="0"/>
          </a:p>
          <a:p>
            <a:endParaRPr lang="nb-NO" dirty="0"/>
          </a:p>
        </p:txBody>
      </p:sp>
    </p:spTree>
    <p:extLst>
      <p:ext uri="{BB962C8B-B14F-4D97-AF65-F5344CB8AC3E}">
        <p14:creationId xmlns:p14="http://schemas.microsoft.com/office/powerpoint/2010/main" val="1023416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CE6F714-AF0C-4B5D-A24D-ADE7A2D3697C}"/>
              </a:ext>
            </a:extLst>
          </p:cNvPr>
          <p:cNvSpPr>
            <a:spLocks noGrp="1"/>
          </p:cNvSpPr>
          <p:nvPr>
            <p:ph type="title"/>
          </p:nvPr>
        </p:nvSpPr>
        <p:spPr/>
        <p:txBody>
          <a:bodyPr/>
          <a:lstStyle/>
          <a:p>
            <a:r>
              <a:rPr lang="nb-NO" dirty="0"/>
              <a:t>Dokumentasjon</a:t>
            </a:r>
          </a:p>
        </p:txBody>
      </p:sp>
      <p:sp>
        <p:nvSpPr>
          <p:cNvPr id="3" name="Plassholder for innhold 2">
            <a:extLst>
              <a:ext uri="{FF2B5EF4-FFF2-40B4-BE49-F238E27FC236}">
                <a16:creationId xmlns:a16="http://schemas.microsoft.com/office/drawing/2014/main" id="{0F10881F-8E41-4EF8-AAAB-9E42955575AC}"/>
              </a:ext>
            </a:extLst>
          </p:cNvPr>
          <p:cNvSpPr>
            <a:spLocks noGrp="1"/>
          </p:cNvSpPr>
          <p:nvPr>
            <p:ph idx="1"/>
          </p:nvPr>
        </p:nvSpPr>
        <p:spPr>
          <a:xfrm>
            <a:off x="457200" y="2001795"/>
            <a:ext cx="7315200" cy="4017079"/>
          </a:xfrm>
        </p:spPr>
        <p:txBody>
          <a:bodyPr/>
          <a:lstStyle/>
          <a:p>
            <a:pPr lvl="0"/>
            <a:r>
              <a:rPr lang="nb-NO" dirty="0">
                <a:solidFill>
                  <a:prstClr val="black">
                    <a:lumMod val="50000"/>
                    <a:lumOff val="50000"/>
                  </a:prstClr>
                </a:solidFill>
              </a:rPr>
              <a:t>Bruk gjerne mobil og ta lydopptak under utprøvingen.</a:t>
            </a:r>
          </a:p>
          <a:p>
            <a:pPr lvl="0"/>
            <a:r>
              <a:rPr lang="nb-NO" dirty="0">
                <a:solidFill>
                  <a:prstClr val="black">
                    <a:lumMod val="50000"/>
                    <a:lumOff val="50000"/>
                  </a:prstClr>
                </a:solidFill>
              </a:rPr>
              <a:t>Noter etter utprøvingen hva du mener du lyktes med og hva som var utfordrende.</a:t>
            </a:r>
          </a:p>
          <a:p>
            <a:pPr lvl="0"/>
            <a:r>
              <a:rPr lang="nb-NO" dirty="0">
                <a:solidFill>
                  <a:prstClr val="black">
                    <a:lumMod val="50000"/>
                    <a:lumOff val="50000"/>
                  </a:prstClr>
                </a:solidFill>
              </a:rPr>
              <a:t>Ta bilde av det tavlene/plakatene etter </a:t>
            </a:r>
            <a:br>
              <a:rPr lang="nb-NO" dirty="0">
                <a:solidFill>
                  <a:prstClr val="black">
                    <a:lumMod val="50000"/>
                    <a:lumOff val="50000"/>
                  </a:prstClr>
                </a:solidFill>
              </a:rPr>
            </a:br>
            <a:r>
              <a:rPr lang="nb-NO" dirty="0">
                <a:solidFill>
                  <a:prstClr val="black">
                    <a:lumMod val="50000"/>
                    <a:lumOff val="50000"/>
                  </a:prstClr>
                </a:solidFill>
              </a:rPr>
              <a:t>at aktiviteten er prøvd ut</a:t>
            </a:r>
          </a:p>
          <a:p>
            <a:endParaRPr lang="nb-NO" dirty="0"/>
          </a:p>
          <a:p>
            <a:pPr marL="0" indent="0">
              <a:buNone/>
            </a:pPr>
            <a:r>
              <a:rPr lang="nb-NO" dirty="0"/>
              <a:t>Er dere flere sammen bør dere lage et felles notat.</a:t>
            </a:r>
          </a:p>
        </p:txBody>
      </p:sp>
    </p:spTree>
    <p:extLst>
      <p:ext uri="{BB962C8B-B14F-4D97-AF65-F5344CB8AC3E}">
        <p14:creationId xmlns:p14="http://schemas.microsoft.com/office/powerpoint/2010/main" val="18152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12AC12E-EFC9-48BE-9E8F-9FA04D1931ED}"/>
              </a:ext>
            </a:extLst>
          </p:cNvPr>
          <p:cNvSpPr>
            <a:spLocks noGrp="1"/>
          </p:cNvSpPr>
          <p:nvPr>
            <p:ph type="title"/>
          </p:nvPr>
        </p:nvSpPr>
        <p:spPr/>
        <p:txBody>
          <a:bodyPr/>
          <a:lstStyle/>
          <a:p>
            <a:r>
              <a:rPr lang="nb-NO" dirty="0"/>
              <a:t>Om modulen</a:t>
            </a:r>
          </a:p>
        </p:txBody>
      </p:sp>
      <p:sp>
        <p:nvSpPr>
          <p:cNvPr id="5" name="Plassholder for innhold 4">
            <a:extLst>
              <a:ext uri="{FF2B5EF4-FFF2-40B4-BE49-F238E27FC236}">
                <a16:creationId xmlns:a16="http://schemas.microsoft.com/office/drawing/2014/main" id="{0BD586C4-3C92-4F0B-9B51-A49813BDAD90}"/>
              </a:ext>
            </a:extLst>
          </p:cNvPr>
          <p:cNvSpPr>
            <a:spLocks noGrp="1"/>
          </p:cNvSpPr>
          <p:nvPr>
            <p:ph idx="1"/>
          </p:nvPr>
        </p:nvSpPr>
        <p:spPr/>
        <p:txBody>
          <a:bodyPr/>
          <a:lstStyle/>
          <a:p>
            <a:pPr marL="0" indent="0">
              <a:buNone/>
            </a:pPr>
            <a:r>
              <a:rPr lang="nb-NO" dirty="0"/>
              <a:t>Denne modulen legger spesielt vekt på</a:t>
            </a:r>
          </a:p>
          <a:p>
            <a:pPr lvl="0"/>
            <a:r>
              <a:rPr lang="nb-NO" dirty="0"/>
              <a:t>kjerneelementet </a:t>
            </a:r>
            <a:r>
              <a:rPr lang="nb-NO" i="1" dirty="0"/>
              <a:t>Resonnering og argumentasjon </a:t>
            </a:r>
            <a:endParaRPr lang="nb-NO" dirty="0"/>
          </a:p>
          <a:p>
            <a:pPr lvl="0"/>
            <a:r>
              <a:rPr lang="nb-NO" dirty="0"/>
              <a:t>samtaletypen </a:t>
            </a:r>
            <a:r>
              <a:rPr lang="nb-NO" i="1" dirty="0"/>
              <a:t>Definere og oppklare</a:t>
            </a:r>
            <a:endParaRPr lang="nb-NO" dirty="0"/>
          </a:p>
          <a:p>
            <a:pPr lvl="0"/>
            <a:r>
              <a:rPr lang="nb-NO" dirty="0"/>
              <a:t>samtaletrekkene </a:t>
            </a:r>
            <a:r>
              <a:rPr lang="nb-NO" i="1" dirty="0"/>
              <a:t>Resonnere og Endre</a:t>
            </a:r>
            <a:endParaRPr lang="nb-NO" dirty="0"/>
          </a:p>
          <a:p>
            <a:endParaRPr lang="nb-NO" dirty="0"/>
          </a:p>
        </p:txBody>
      </p:sp>
    </p:spTree>
    <p:extLst>
      <p:ext uri="{BB962C8B-B14F-4D97-AF65-F5344CB8AC3E}">
        <p14:creationId xmlns:p14="http://schemas.microsoft.com/office/powerpoint/2010/main" val="163838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6. Vurdering/refleksjon</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descr="Et bilde som inneholder objekt, klokke, stor&#10;&#10;Automatisk generert beskrivelse">
            <a:extLst>
              <a:ext uri="{FF2B5EF4-FFF2-40B4-BE49-F238E27FC236}">
                <a16:creationId xmlns:a16="http://schemas.microsoft.com/office/drawing/2014/main" id="{F23091C3-99DA-4753-A0BA-6D77F143BD88}"/>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3644455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normAutofit/>
          </a:bodyPr>
          <a:lstStyle/>
          <a:p>
            <a:r>
              <a:rPr lang="nb-NO" dirty="0"/>
              <a:t>Vurdering/refleksjon i grupper</a:t>
            </a:r>
            <a:br>
              <a:rPr lang="nb-NO" dirty="0"/>
            </a:br>
            <a:r>
              <a:rPr lang="nb-NO" sz="2000" dirty="0"/>
              <a:t>(20 minutter)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001794"/>
            <a:ext cx="8229600" cy="4571725"/>
          </a:xfrm>
        </p:spPr>
        <p:txBody>
          <a:bodyPr>
            <a:normAutofit fontScale="92500"/>
          </a:bodyPr>
          <a:lstStyle/>
          <a:p>
            <a:pPr marL="0" indent="0">
              <a:buNone/>
            </a:pPr>
            <a:r>
              <a:rPr lang="nb-NO" dirty="0"/>
              <a:t>Deltakerne deler erfaringene fra utprøvingen i planleggingsgruppene. Ta runden slik at alle får presentere sine tanker og erfaringer. </a:t>
            </a:r>
          </a:p>
          <a:p>
            <a:pPr marL="342900" lvl="0" indent="-342900">
              <a:lnSpc>
                <a:spcPct val="107000"/>
              </a:lnSpc>
              <a:buSzPts val="1000"/>
              <a:buFont typeface="Symbol" panose="05050102010706020507" pitchFamily="18" charset="2"/>
              <a:buChar char=""/>
              <a:tabLst>
                <a:tab pos="457200" algn="l"/>
              </a:tabLst>
            </a:pPr>
            <a:r>
              <a:rPr lang="nb-NO" dirty="0"/>
              <a:t>Hva viser utsjekksbilletten om elevenes forståelse for konvensjonen om regnerekkefølge? </a:t>
            </a:r>
          </a:p>
          <a:p>
            <a:pPr marL="342900" lvl="0" indent="-342900">
              <a:lnSpc>
                <a:spcPct val="107000"/>
              </a:lnSpc>
              <a:buSzPts val="1000"/>
              <a:buFont typeface="Symbol" panose="05050102010706020507" pitchFamily="18" charset="2"/>
              <a:buChar char=""/>
              <a:tabLst>
                <a:tab pos="457200" algn="l"/>
              </a:tabLst>
            </a:pPr>
            <a:r>
              <a:rPr lang="nb-NO" dirty="0"/>
              <a:t>Gjennomførte dere aktiviteten slik dere planla</a:t>
            </a:r>
            <a:r>
              <a:rPr lang="nb-NO"/>
              <a:t>? </a:t>
            </a:r>
            <a:br>
              <a:rPr lang="nb-NO"/>
            </a:br>
            <a:r>
              <a:rPr lang="nb-NO"/>
              <a:t>Hva </a:t>
            </a:r>
            <a:r>
              <a:rPr lang="nb-NO" dirty="0"/>
              <a:t>skyldes eventuelle avvik?</a:t>
            </a:r>
          </a:p>
          <a:p>
            <a:pPr marL="342900" lvl="0" indent="-342900">
              <a:lnSpc>
                <a:spcPct val="107000"/>
              </a:lnSpc>
              <a:spcAft>
                <a:spcPts val="800"/>
              </a:spcAft>
              <a:buSzPts val="1000"/>
              <a:buFont typeface="Symbol" panose="05050102010706020507" pitchFamily="18" charset="2"/>
              <a:buChar char=""/>
              <a:tabLst>
                <a:tab pos="457200" algn="l"/>
              </a:tabLst>
            </a:pPr>
            <a:r>
              <a:rPr lang="nb-NO" dirty="0"/>
              <a:t>Hvordan fungerte samtaletrekkene dere hadde planlagt å bruke? </a:t>
            </a:r>
            <a:br>
              <a:rPr lang="nb-NO" dirty="0"/>
            </a:br>
            <a:r>
              <a:rPr lang="nb-NO" dirty="0"/>
              <a:t>Gi konkrete eksempler.</a:t>
            </a:r>
          </a:p>
          <a:p>
            <a:pPr marL="0" lvl="0" indent="0">
              <a:buNone/>
            </a:pPr>
            <a:endParaRPr lang="nb-NO" dirty="0"/>
          </a:p>
          <a:p>
            <a:pPr marL="0" indent="0">
              <a:buNone/>
            </a:pPr>
            <a:r>
              <a:rPr lang="nb-NO" dirty="0"/>
              <a:t>Hver gruppe noterer to-tre momenter dere vil dele med resten av kollegiet.</a:t>
            </a:r>
          </a:p>
        </p:txBody>
      </p:sp>
    </p:spTree>
    <p:extLst>
      <p:ext uri="{BB962C8B-B14F-4D97-AF65-F5344CB8AC3E}">
        <p14:creationId xmlns:p14="http://schemas.microsoft.com/office/powerpoint/2010/main" val="2786939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normAutofit/>
          </a:bodyPr>
          <a:lstStyle/>
          <a:p>
            <a:r>
              <a:rPr lang="nb-NO" dirty="0"/>
              <a:t>Vurdering/refleksjon i plenum</a:t>
            </a:r>
            <a:br>
              <a:rPr lang="nb-NO" dirty="0"/>
            </a:br>
            <a:r>
              <a:rPr lang="nb-NO" sz="2000" dirty="0"/>
              <a:t>(10 minutter)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397759"/>
            <a:ext cx="8229600" cy="4072709"/>
          </a:xfrm>
        </p:spPr>
        <p:txBody>
          <a:bodyPr>
            <a:normAutofit/>
          </a:bodyPr>
          <a:lstStyle/>
          <a:p>
            <a:pPr marL="0" indent="0">
              <a:buNone/>
            </a:pPr>
            <a:r>
              <a:rPr lang="nb-NO" dirty="0"/>
              <a:t>Hver gruppe deler momentene dere har valgt med kollegene.</a:t>
            </a:r>
          </a:p>
          <a:p>
            <a:endParaRPr lang="nb-NO" dirty="0"/>
          </a:p>
        </p:txBody>
      </p:sp>
    </p:spTree>
    <p:extLst>
      <p:ext uri="{BB962C8B-B14F-4D97-AF65-F5344CB8AC3E}">
        <p14:creationId xmlns:p14="http://schemas.microsoft.com/office/powerpoint/2010/main" val="386561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Neste modul</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10;&#10;Automatisk generert beskrivelse">
            <a:extLst>
              <a:ext uri="{FF2B5EF4-FFF2-40B4-BE49-F238E27FC236}">
                <a16:creationId xmlns:a16="http://schemas.microsoft.com/office/drawing/2014/main" id="{45340AE3-CD3F-45A6-9F2F-E224796B6C7B}"/>
              </a:ext>
            </a:extLst>
          </p:cNvPr>
          <p:cNvPicPr>
            <a:picLocks noChangeAspect="1"/>
          </p:cNvPicPr>
          <p:nvPr/>
        </p:nvPicPr>
        <p:blipFill>
          <a:blip r:embed="rId4"/>
          <a:stretch>
            <a:fillRect/>
          </a:stretch>
        </p:blipFill>
        <p:spPr>
          <a:xfrm>
            <a:off x="0" y="1394410"/>
            <a:ext cx="9144000" cy="4069180"/>
          </a:xfrm>
          <a:prstGeom prst="rect">
            <a:avLst/>
          </a:prstGeom>
        </p:spPr>
      </p:pic>
      <p:sp>
        <p:nvSpPr>
          <p:cNvPr id="6" name="Rektangel 5">
            <a:extLst>
              <a:ext uri="{FF2B5EF4-FFF2-40B4-BE49-F238E27FC236}">
                <a16:creationId xmlns:a16="http://schemas.microsoft.com/office/drawing/2014/main" id="{F4A8DC6F-22C1-4013-AFF7-DD8DAA58DF3D}"/>
              </a:ext>
            </a:extLst>
          </p:cNvPr>
          <p:cNvSpPr/>
          <p:nvPr/>
        </p:nvSpPr>
        <p:spPr>
          <a:xfrm>
            <a:off x="3966742" y="3349478"/>
            <a:ext cx="3472169" cy="553998"/>
          </a:xfrm>
          <a:prstGeom prst="rect">
            <a:avLst/>
          </a:prstGeom>
        </p:spPr>
        <p:txBody>
          <a:bodyPr wrap="none">
            <a:spAutoFit/>
          </a:bodyPr>
          <a:lstStyle/>
          <a:p>
            <a:r>
              <a:rPr lang="nb-NO" sz="3000" dirty="0">
                <a:solidFill>
                  <a:schemeClr val="bg1"/>
                </a:solidFill>
                <a:latin typeface="Calibri" panose="020F0502020204030204" pitchFamily="34" charset="0"/>
                <a:ea typeface="Calibri" panose="020F0502020204030204" pitchFamily="34" charset="0"/>
                <a:cs typeface="Times New Roman" panose="02020603050405020304" pitchFamily="18" charset="0"/>
              </a:rPr>
              <a:t>Modul 11 Utforsking </a:t>
            </a:r>
          </a:p>
        </p:txBody>
      </p:sp>
    </p:spTree>
    <p:extLst>
      <p:ext uri="{BB962C8B-B14F-4D97-AF65-F5344CB8AC3E}">
        <p14:creationId xmlns:p14="http://schemas.microsoft.com/office/powerpoint/2010/main" val="157627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1B292F-7E01-46DA-9A86-17948127E8F6}"/>
              </a:ext>
            </a:extLst>
          </p:cNvPr>
          <p:cNvSpPr>
            <a:spLocks noGrp="1"/>
          </p:cNvSpPr>
          <p:nvPr>
            <p:ph type="title"/>
          </p:nvPr>
        </p:nvSpPr>
        <p:spPr/>
        <p:txBody>
          <a:bodyPr/>
          <a:lstStyle/>
          <a:p>
            <a:r>
              <a:rPr lang="nb-NO" dirty="0"/>
              <a:t>Mål</a:t>
            </a:r>
          </a:p>
        </p:txBody>
      </p:sp>
      <p:sp>
        <p:nvSpPr>
          <p:cNvPr id="3" name="Plassholder for innhold 2">
            <a:extLst>
              <a:ext uri="{FF2B5EF4-FFF2-40B4-BE49-F238E27FC236}">
                <a16:creationId xmlns:a16="http://schemas.microsoft.com/office/drawing/2014/main" id="{411BB7A2-7DF6-4709-93CC-D70ABD4F31B1}"/>
              </a:ext>
            </a:extLst>
          </p:cNvPr>
          <p:cNvSpPr>
            <a:spLocks noGrp="1"/>
          </p:cNvSpPr>
          <p:nvPr>
            <p:ph idx="1"/>
          </p:nvPr>
        </p:nvSpPr>
        <p:spPr/>
        <p:txBody>
          <a:bodyPr/>
          <a:lstStyle/>
          <a:p>
            <a:pPr marL="0" indent="0">
              <a:buNone/>
            </a:pPr>
            <a:r>
              <a:rPr lang="nb-NO" dirty="0"/>
              <a:t>Målet med denne modulen er at deltakerne skal</a:t>
            </a:r>
          </a:p>
          <a:p>
            <a:pPr lvl="0"/>
            <a:r>
              <a:rPr lang="nb-NO" dirty="0"/>
              <a:t>planlegge og lede en matematisk samtale der betydningen av matematiske konvensjoner blir løftet fram </a:t>
            </a:r>
          </a:p>
          <a:p>
            <a:pPr lvl="0"/>
            <a:r>
              <a:rPr lang="nb-NO" dirty="0"/>
              <a:t>planlegge hvordan de kan vurdere om elevene forstår regnerekkefølge og bruk av parenteser</a:t>
            </a:r>
          </a:p>
          <a:p>
            <a:endParaRPr lang="nb-NO" dirty="0"/>
          </a:p>
        </p:txBody>
      </p:sp>
    </p:spTree>
    <p:extLst>
      <p:ext uri="{BB962C8B-B14F-4D97-AF65-F5344CB8AC3E}">
        <p14:creationId xmlns:p14="http://schemas.microsoft.com/office/powerpoint/2010/main" val="276066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1. Forberedelse</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3" name="Bilde 2">
            <a:extLst>
              <a:ext uri="{FF2B5EF4-FFF2-40B4-BE49-F238E27FC236}">
                <a16:creationId xmlns:a16="http://schemas.microsoft.com/office/drawing/2014/main" id="{23F9B173-3215-4C63-A275-DF62B03EF6AA}"/>
              </a:ext>
            </a:extLst>
          </p:cNvPr>
          <p:cNvPicPr>
            <a:picLocks noChangeAspect="1"/>
          </p:cNvPicPr>
          <p:nvPr/>
        </p:nvPicPr>
        <p:blipFill>
          <a:blip r:embed="rId4"/>
          <a:stretch>
            <a:fillRect/>
          </a:stretch>
        </p:blipFill>
        <p:spPr>
          <a:xfrm>
            <a:off x="3084447" y="1627476"/>
            <a:ext cx="2975106" cy="3603048"/>
          </a:xfrm>
          <a:prstGeom prst="rect">
            <a:avLst/>
          </a:prstGeom>
        </p:spPr>
      </p:pic>
    </p:spTree>
    <p:extLst>
      <p:ext uri="{BB962C8B-B14F-4D97-AF65-F5344CB8AC3E}">
        <p14:creationId xmlns:p14="http://schemas.microsoft.com/office/powerpoint/2010/main" val="1380968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D2BFEF-88B4-4791-95C2-EBCDC50B526D}"/>
              </a:ext>
            </a:extLst>
          </p:cNvPr>
          <p:cNvSpPr>
            <a:spLocks noGrp="1"/>
          </p:cNvSpPr>
          <p:nvPr>
            <p:ph type="title"/>
          </p:nvPr>
        </p:nvSpPr>
        <p:spPr/>
        <p:txBody>
          <a:bodyPr/>
          <a:lstStyle/>
          <a:p>
            <a:r>
              <a:rPr lang="nb-NO" dirty="0"/>
              <a:t>Les, se film og reflekter</a:t>
            </a:r>
          </a:p>
        </p:txBody>
      </p:sp>
      <p:sp>
        <p:nvSpPr>
          <p:cNvPr id="3" name="Plassholder for innhold 2">
            <a:extLst>
              <a:ext uri="{FF2B5EF4-FFF2-40B4-BE49-F238E27FC236}">
                <a16:creationId xmlns:a16="http://schemas.microsoft.com/office/drawing/2014/main" id="{CCC34E25-7E34-41CE-B65F-0D04FA21AE07}"/>
              </a:ext>
            </a:extLst>
          </p:cNvPr>
          <p:cNvSpPr>
            <a:spLocks noGrp="1"/>
          </p:cNvSpPr>
          <p:nvPr>
            <p:ph idx="1"/>
          </p:nvPr>
        </p:nvSpPr>
        <p:spPr>
          <a:xfrm>
            <a:off x="457200" y="2001795"/>
            <a:ext cx="8229600" cy="4409165"/>
          </a:xfrm>
        </p:spPr>
        <p:txBody>
          <a:bodyPr>
            <a:normAutofit lnSpcReduction="10000"/>
          </a:bodyPr>
          <a:lstStyle/>
          <a:p>
            <a:pPr marL="0" indent="0">
              <a:buNone/>
            </a:pPr>
            <a:r>
              <a:rPr lang="nb-NO" dirty="0"/>
              <a:t>Individuelt.</a:t>
            </a:r>
          </a:p>
          <a:p>
            <a:pPr marL="0" indent="0">
              <a:lnSpc>
                <a:spcPct val="107000"/>
              </a:lnSpc>
              <a:spcAft>
                <a:spcPts val="800"/>
              </a:spcAft>
              <a:buNone/>
            </a:pPr>
            <a:r>
              <a:rPr lang="nb-NO" dirty="0"/>
              <a:t>Les teksten </a:t>
            </a:r>
            <a:r>
              <a:rPr lang="nb-NO" i="1" dirty="0"/>
              <a:t>Lag det </a:t>
            </a:r>
            <a:r>
              <a:rPr lang="nb-NO" i="1" dirty="0" err="1"/>
              <a:t>tallet_Erfaringer</a:t>
            </a:r>
            <a:r>
              <a:rPr lang="nb-NO" i="1" dirty="0"/>
              <a:t> fra utprøving</a:t>
            </a:r>
            <a:r>
              <a:rPr lang="nb-NO" dirty="0"/>
              <a:t>.  </a:t>
            </a:r>
          </a:p>
          <a:p>
            <a:pPr marL="0" indent="0">
              <a:buNone/>
            </a:pPr>
            <a:r>
              <a:rPr lang="nb-NO" dirty="0"/>
              <a:t>Noter tre momenter du ønsker å diskutere med kollegene.</a:t>
            </a:r>
          </a:p>
          <a:p>
            <a:pPr marL="0" lvl="0" indent="0">
              <a:buNone/>
            </a:pPr>
            <a:endParaRPr lang="nb-NO" dirty="0"/>
          </a:p>
          <a:p>
            <a:pPr marL="0" indent="0">
              <a:buNone/>
            </a:pPr>
            <a:r>
              <a:rPr lang="nb-NO" dirty="0"/>
              <a:t>Se filmen </a:t>
            </a:r>
            <a:r>
              <a:rPr lang="nb-NO" i="1" dirty="0"/>
              <a:t>Lag det tallet</a:t>
            </a:r>
            <a:endParaRPr lang="nb-NO" dirty="0"/>
          </a:p>
          <a:p>
            <a:pPr marL="0" lvl="0" indent="0">
              <a:buNone/>
            </a:pPr>
            <a:r>
              <a:rPr lang="nb-NO" dirty="0"/>
              <a:t>I filmen ser vi at mange elever har utfordringer med å skrive sin regnestrategi i form av ett regnestykke. </a:t>
            </a:r>
            <a:br>
              <a:rPr lang="nb-NO" dirty="0"/>
            </a:br>
            <a:r>
              <a:rPr lang="nb-NO" dirty="0"/>
              <a:t>Hva kan være årsaker til at det å skrive utregning i form av ett uttrykk er utfordrende for elevene? </a:t>
            </a:r>
          </a:p>
          <a:p>
            <a:pPr marL="0" lvl="0" indent="0">
              <a:buNone/>
            </a:pPr>
            <a:endParaRPr lang="nb-NO" dirty="0"/>
          </a:p>
          <a:p>
            <a:pPr marL="0" indent="0">
              <a:buNone/>
            </a:pPr>
            <a:r>
              <a:rPr lang="nb-NO" dirty="0"/>
              <a:t>Ta notatene med til diskusjon i gruppe/plenum.</a:t>
            </a:r>
          </a:p>
          <a:p>
            <a:pPr marL="0" indent="0">
              <a:buNone/>
            </a:pPr>
            <a:endParaRPr lang="nb-NO" dirty="0"/>
          </a:p>
          <a:p>
            <a:endParaRPr lang="nb-NO" dirty="0"/>
          </a:p>
        </p:txBody>
      </p:sp>
    </p:spTree>
    <p:extLst>
      <p:ext uri="{BB962C8B-B14F-4D97-AF65-F5344CB8AC3E}">
        <p14:creationId xmlns:p14="http://schemas.microsoft.com/office/powerpoint/2010/main" val="2015392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2. Diskusjon av teori</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3" name="Bilde 2">
            <a:extLst>
              <a:ext uri="{FF2B5EF4-FFF2-40B4-BE49-F238E27FC236}">
                <a16:creationId xmlns:a16="http://schemas.microsoft.com/office/drawing/2014/main" id="{23F9B173-3215-4C63-A275-DF62B03EF6AA}"/>
              </a:ext>
            </a:extLst>
          </p:cNvPr>
          <p:cNvPicPr>
            <a:picLocks noChangeAspect="1"/>
          </p:cNvPicPr>
          <p:nvPr/>
        </p:nvPicPr>
        <p:blipFill>
          <a:blip r:embed="rId4"/>
          <a:stretch>
            <a:fillRect/>
          </a:stretch>
        </p:blipFill>
        <p:spPr>
          <a:xfrm>
            <a:off x="3084447" y="1627476"/>
            <a:ext cx="2975106" cy="3603048"/>
          </a:xfrm>
          <a:prstGeom prst="rect">
            <a:avLst/>
          </a:prstGeom>
        </p:spPr>
      </p:pic>
    </p:spTree>
    <p:extLst>
      <p:ext uri="{BB962C8B-B14F-4D97-AF65-F5344CB8AC3E}">
        <p14:creationId xmlns:p14="http://schemas.microsoft.com/office/powerpoint/2010/main" val="3130176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normAutofit fontScale="90000"/>
          </a:bodyPr>
          <a:lstStyle/>
          <a:p>
            <a:r>
              <a:rPr lang="nb-NO" dirty="0"/>
              <a:t>Drøfte tekst og film i grupper</a:t>
            </a:r>
            <a:br>
              <a:rPr lang="nb-NO" dirty="0"/>
            </a:br>
            <a:r>
              <a:rPr lang="nb-NO" sz="2000" dirty="0"/>
              <a:t>(15 minutter)</a:t>
            </a:r>
            <a:r>
              <a:rPr lang="nb-NO" dirty="0"/>
              <a:t>e</a:t>
            </a:r>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p:txBody>
          <a:bodyPr>
            <a:normAutofit/>
          </a:bodyPr>
          <a:lstStyle/>
          <a:p>
            <a:pPr marL="0" indent="0">
              <a:buNone/>
            </a:pPr>
            <a:r>
              <a:rPr lang="nb-NO" dirty="0"/>
              <a:t>Den som leder modulen sørger for at</a:t>
            </a:r>
            <a:r>
              <a:rPr lang="nb-NO" b="1" dirty="0"/>
              <a:t> </a:t>
            </a:r>
            <a:endParaRPr lang="nb-NO" dirty="0"/>
          </a:p>
          <a:p>
            <a:pPr lvl="0"/>
            <a:r>
              <a:rPr lang="nb-NO" dirty="0"/>
              <a:t>alle i gruppen i tur og orden får si det de har merket seg</a:t>
            </a:r>
          </a:p>
          <a:p>
            <a:pPr lvl="0"/>
            <a:r>
              <a:rPr lang="nb-NO" dirty="0"/>
              <a:t>gruppen holder tiden og passer på at dere først og fremst samtaler om spørsmålene</a:t>
            </a:r>
          </a:p>
          <a:p>
            <a:pPr lvl="0"/>
            <a:r>
              <a:rPr lang="nb-NO" dirty="0"/>
              <a:t>blir enig om hva dere skal løfte fram i plenum og hvem som skal gjøre det</a:t>
            </a:r>
          </a:p>
          <a:p>
            <a:pPr lvl="0"/>
            <a:endParaRPr lang="nb-NO" dirty="0"/>
          </a:p>
          <a:p>
            <a:pPr marL="0" indent="0">
              <a:buNone/>
            </a:pPr>
            <a:r>
              <a:rPr lang="nb-NO" dirty="0"/>
              <a:t>Hvis dere er færre enn ti lærere kan dere gjennomføre samarbeidet som en gruppe uten plenum.</a:t>
            </a:r>
          </a:p>
          <a:p>
            <a:pPr lvl="0"/>
            <a:endParaRPr lang="nb-NO" dirty="0"/>
          </a:p>
          <a:p>
            <a:pPr marL="0" indent="0">
              <a:buNone/>
            </a:pPr>
            <a:endParaRPr lang="nb-NO" dirty="0"/>
          </a:p>
          <a:p>
            <a:endParaRPr lang="nb-NO" dirty="0"/>
          </a:p>
        </p:txBody>
      </p:sp>
    </p:spTree>
    <p:extLst>
      <p:ext uri="{BB962C8B-B14F-4D97-AF65-F5344CB8AC3E}">
        <p14:creationId xmlns:p14="http://schemas.microsoft.com/office/powerpoint/2010/main" val="156790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tekst og film i plenum</a:t>
            </a:r>
            <a:br>
              <a:rPr lang="nb-NO" dirty="0"/>
            </a:br>
            <a:r>
              <a:rPr lang="nb-NO" sz="2000" dirty="0"/>
              <a:t>(15 minutter)</a:t>
            </a:r>
            <a:endParaRPr lang="nb-NO" dirty="0"/>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a:xfrm>
            <a:off x="457200" y="2306320"/>
            <a:ext cx="8229600" cy="3712554"/>
          </a:xfrm>
        </p:spPr>
        <p:txBody>
          <a:bodyPr>
            <a:normAutofit/>
          </a:bodyPr>
          <a:lstStyle/>
          <a:p>
            <a:pPr marL="0" indent="0">
              <a:buNone/>
            </a:pPr>
            <a:r>
              <a:rPr lang="nb-NO" dirty="0"/>
              <a:t>Gruppene deler momentene de har valgt ut.</a:t>
            </a:r>
            <a:br>
              <a:rPr lang="nb-NO" dirty="0"/>
            </a:br>
            <a:r>
              <a:rPr lang="nb-NO" dirty="0"/>
              <a:t>Noter stikkord som dere kan ta med inn i planleggingen.</a:t>
            </a:r>
          </a:p>
          <a:p>
            <a:endParaRPr lang="nb-NO" dirty="0"/>
          </a:p>
        </p:txBody>
      </p:sp>
    </p:spTree>
    <p:extLst>
      <p:ext uri="{BB962C8B-B14F-4D97-AF65-F5344CB8AC3E}">
        <p14:creationId xmlns:p14="http://schemas.microsoft.com/office/powerpoint/2010/main" val="672367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3. Felles planlegging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klokke&#10;&#10;Automatisk generert beskrivelse">
            <a:extLst>
              <a:ext uri="{FF2B5EF4-FFF2-40B4-BE49-F238E27FC236}">
                <a16:creationId xmlns:a16="http://schemas.microsoft.com/office/drawing/2014/main" id="{5E74EF7E-47E1-4470-BE94-25F2EDAAB77F}"/>
              </a:ext>
            </a:extLst>
          </p:cNvPr>
          <p:cNvPicPr>
            <a:picLocks noChangeAspect="1"/>
          </p:cNvPicPr>
          <p:nvPr/>
        </p:nvPicPr>
        <p:blipFill>
          <a:blip r:embed="rId4"/>
          <a:stretch>
            <a:fillRect/>
          </a:stretch>
        </p:blipFill>
        <p:spPr>
          <a:xfrm>
            <a:off x="2991341" y="1629000"/>
            <a:ext cx="3161316" cy="3600000"/>
          </a:xfrm>
          <a:prstGeom prst="rect">
            <a:avLst/>
          </a:prstGeom>
        </p:spPr>
      </p:pic>
    </p:spTree>
    <p:extLst>
      <p:ext uri="{BB962C8B-B14F-4D97-AF65-F5344CB8AC3E}">
        <p14:creationId xmlns:p14="http://schemas.microsoft.com/office/powerpoint/2010/main" val="542351574"/>
      </p:ext>
    </p:extLst>
  </p:cSld>
  <p:clrMapOvr>
    <a:masterClrMapping/>
  </p:clrMapOvr>
</p:sld>
</file>

<file path=ppt/theme/theme1.xml><?xml version="1.0" encoding="utf-8"?>
<a:theme xmlns:a="http://schemas.openxmlformats.org/drawingml/2006/main" name="Standardtema">
  <a:themeElements>
    <a:clrScheme name="Entro sitt">
      <a:dk1>
        <a:sysClr val="windowText" lastClr="000000"/>
      </a:dk1>
      <a:lt1>
        <a:sysClr val="window" lastClr="FFFFFF"/>
      </a:lt1>
      <a:dk2>
        <a:srgbClr val="73AB48"/>
      </a:dk2>
      <a:lt2>
        <a:srgbClr val="EEECE1"/>
      </a:lt2>
      <a:accent1>
        <a:srgbClr val="8D8F8C"/>
      </a:accent1>
      <a:accent2>
        <a:srgbClr val="C0504D"/>
      </a:accent2>
      <a:accent3>
        <a:srgbClr val="FAF8F7"/>
      </a:accent3>
      <a:accent4>
        <a:srgbClr val="CBCCC6"/>
      </a:accent4>
      <a:accent5>
        <a:srgbClr val="4BACC6"/>
      </a:accent5>
      <a:accent6>
        <a:srgbClr val="F79646"/>
      </a:accent6>
      <a:hlink>
        <a:srgbClr val="447B53"/>
      </a:hlink>
      <a:folHlink>
        <a:srgbClr val="56693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Standardtema</Template>
  <TotalTime>0</TotalTime>
  <Words>895</Words>
  <Application>Microsoft Office PowerPoint</Application>
  <PresentationFormat>Skjermfremvisning (4:3)</PresentationFormat>
  <Paragraphs>98</Paragraphs>
  <Slides>23</Slides>
  <Notes>8</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23</vt:i4>
      </vt:variant>
    </vt:vector>
  </HeadingPairs>
  <TitlesOfParts>
    <vt:vector size="29" baseType="lpstr">
      <vt:lpstr>Arial</vt:lpstr>
      <vt:lpstr>Calibri</vt:lpstr>
      <vt:lpstr>Corbel</vt:lpstr>
      <vt:lpstr>Symbol</vt:lpstr>
      <vt:lpstr>Woodford Bourne</vt:lpstr>
      <vt:lpstr>Standardtema</vt:lpstr>
      <vt:lpstr>Modul 10 Resonnering</vt:lpstr>
      <vt:lpstr>Om modulen</vt:lpstr>
      <vt:lpstr>Mål</vt:lpstr>
      <vt:lpstr> 1. Forberedelse</vt:lpstr>
      <vt:lpstr>Les, se film og reflekter</vt:lpstr>
      <vt:lpstr> 2. Diskusjon av teori</vt:lpstr>
      <vt:lpstr>Drøfte tekst og film i grupper (15 minutter)e</vt:lpstr>
      <vt:lpstr>Drøfte tekst og film i plenum (15 minutter)</vt:lpstr>
      <vt:lpstr> 3. Felles planlegging</vt:lpstr>
      <vt:lpstr>Aktiviteten Lag det tallet</vt:lpstr>
      <vt:lpstr>Tenk gjennom hvordan dere vil</vt:lpstr>
      <vt:lpstr>Planlegging fortsetter</vt:lpstr>
      <vt:lpstr> 4. Øving</vt:lpstr>
      <vt:lpstr>Øve med kolleger</vt:lpstr>
      <vt:lpstr>Time-Out</vt:lpstr>
      <vt:lpstr>Tips til utprøvingen</vt:lpstr>
      <vt:lpstr>5. Utprøving med elever</vt:lpstr>
      <vt:lpstr>Utprøving med elever</vt:lpstr>
      <vt:lpstr>Dokumentasjon</vt:lpstr>
      <vt:lpstr>6. Vurdering/refleksjon</vt:lpstr>
      <vt:lpstr>Vurdering/refleksjon i grupper (20 minutter)</vt:lpstr>
      <vt:lpstr>Vurdering/refleksjon i plenum (10 minutter)</vt:lpstr>
      <vt:lpstr> Neste modul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steinar ness</dc:creator>
  <cp:lastModifiedBy>Astrid Bondø</cp:lastModifiedBy>
  <cp:revision>419</cp:revision>
  <cp:lastPrinted>2019-04-26T13:40:47Z</cp:lastPrinted>
  <dcterms:created xsi:type="dcterms:W3CDTF">2017-11-27T08:38:29Z</dcterms:created>
  <dcterms:modified xsi:type="dcterms:W3CDTF">2021-02-25T15:03:03Z</dcterms:modified>
</cp:coreProperties>
</file>