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56" r:id="rId2"/>
    <p:sldId id="515" r:id="rId3"/>
    <p:sldId id="523" r:id="rId4"/>
    <p:sldId id="516" r:id="rId5"/>
    <p:sldId id="522" r:id="rId6"/>
    <p:sldId id="517" r:id="rId7"/>
    <p:sldId id="537" r:id="rId8"/>
    <p:sldId id="538" r:id="rId9"/>
    <p:sldId id="543" r:id="rId10"/>
    <p:sldId id="529" r:id="rId11"/>
    <p:sldId id="530" r:id="rId12"/>
    <p:sldId id="544" r:id="rId13"/>
    <p:sldId id="532" r:id="rId14"/>
    <p:sldId id="533" r:id="rId15"/>
    <p:sldId id="534" r:id="rId16"/>
    <p:sldId id="518" r:id="rId17"/>
    <p:sldId id="535" r:id="rId18"/>
    <p:sldId id="542" r:id="rId19"/>
    <p:sldId id="519" r:id="rId20"/>
    <p:sldId id="536" r:id="rId21"/>
    <p:sldId id="541" r:id="rId22"/>
    <p:sldId id="521" r:id="rId23"/>
  </p:sldIdLst>
  <p:sldSz cx="9144000" cy="6858000" type="screen4x3"/>
  <p:notesSz cx="6797675" cy="9926638"/>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C9F9"/>
    <a:srgbClr val="5DA2F5"/>
    <a:srgbClr val="B7DEE8"/>
    <a:srgbClr val="008FFA"/>
    <a:srgbClr val="1E48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63" autoAdjust="0"/>
    <p:restoredTop sz="80149" autoAdjust="0"/>
  </p:normalViewPr>
  <p:slideViewPr>
    <p:cSldViewPr snapToGrid="0" snapToObjects="1">
      <p:cViewPr varScale="1">
        <p:scale>
          <a:sx n="71" d="100"/>
          <a:sy n="71" d="100"/>
        </p:scale>
        <p:origin x="777" y="33"/>
      </p:cViewPr>
      <p:guideLst/>
    </p:cSldViewPr>
  </p:slideViewPr>
  <p:notesTextViewPr>
    <p:cViewPr>
      <p:scale>
        <a:sx n="3" d="2"/>
        <a:sy n="3" d="2"/>
      </p:scale>
      <p:origin x="0" y="0"/>
    </p:cViewPr>
  </p:notesTextViewPr>
  <p:notesViewPr>
    <p:cSldViewPr snapToGrid="0" snapToObjects="1">
      <p:cViewPr varScale="1">
        <p:scale>
          <a:sx n="124" d="100"/>
          <a:sy n="124" d="100"/>
        </p:scale>
        <p:origin x="242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E19DAE8-7732-4A98-8B78-2DE5C99D4528}" type="datetimeFigureOut">
              <a:rPr lang="nb-NO" smtClean="0"/>
              <a:t>25.02.2021</a:t>
            </a:fld>
            <a:endParaRPr lang="nb-NO"/>
          </a:p>
        </p:txBody>
      </p:sp>
      <p:sp>
        <p:nvSpPr>
          <p:cNvPr id="4" name="Plassholder for bunntekst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BBCEA65D-C269-422C-A18D-5D6A9EA861A9}" type="slidenum">
              <a:rPr lang="nb-NO" smtClean="0"/>
              <a:t>‹#›</a:t>
            </a:fld>
            <a:endParaRPr lang="nb-NO"/>
          </a:p>
        </p:txBody>
      </p:sp>
    </p:spTree>
    <p:extLst>
      <p:ext uri="{BB962C8B-B14F-4D97-AF65-F5344CB8AC3E}">
        <p14:creationId xmlns:p14="http://schemas.microsoft.com/office/powerpoint/2010/main" val="316536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361D4D-BBB0-425F-81E5-D16DF558CE00}" type="datetimeFigureOut">
              <a:rPr lang="nb-NO" smtClean="0"/>
              <a:t>25.02.2021</a:t>
            </a:fld>
            <a:endParaRPr lang="nb-NO"/>
          </a:p>
        </p:txBody>
      </p:sp>
      <p:sp>
        <p:nvSpPr>
          <p:cNvPr id="4" name="Plassholder for lysbild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2A8049-8A12-4E74-9CEB-F634D483E328}" type="slidenum">
              <a:rPr lang="nb-NO" smtClean="0"/>
              <a:t>‹#›</a:t>
            </a:fld>
            <a:endParaRPr lang="nb-NO"/>
          </a:p>
        </p:txBody>
      </p:sp>
    </p:spTree>
    <p:extLst>
      <p:ext uri="{BB962C8B-B14F-4D97-AF65-F5344CB8AC3E}">
        <p14:creationId xmlns:p14="http://schemas.microsoft.com/office/powerpoint/2010/main" val="449927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a:t>
            </a:fld>
            <a:endParaRPr lang="nb-NO"/>
          </a:p>
        </p:txBody>
      </p:sp>
    </p:spTree>
    <p:extLst>
      <p:ext uri="{BB962C8B-B14F-4D97-AF65-F5344CB8AC3E}">
        <p14:creationId xmlns:p14="http://schemas.microsoft.com/office/powerpoint/2010/main" val="384406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9C2A8049-8A12-4E74-9CEB-F634D483E328}" type="slidenum">
              <a:rPr lang="nb-NO" smtClean="0"/>
              <a:t>3</a:t>
            </a:fld>
            <a:endParaRPr lang="nb-NO"/>
          </a:p>
        </p:txBody>
      </p:sp>
    </p:spTree>
    <p:extLst>
      <p:ext uri="{BB962C8B-B14F-4D97-AF65-F5344CB8AC3E}">
        <p14:creationId xmlns:p14="http://schemas.microsoft.com/office/powerpoint/2010/main" val="218160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4</a:t>
            </a:fld>
            <a:endParaRPr lang="nb-NO"/>
          </a:p>
        </p:txBody>
      </p:sp>
    </p:spTree>
    <p:extLst>
      <p:ext uri="{BB962C8B-B14F-4D97-AF65-F5344CB8AC3E}">
        <p14:creationId xmlns:p14="http://schemas.microsoft.com/office/powerpoint/2010/main" val="3856858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6</a:t>
            </a:fld>
            <a:endParaRPr lang="nb-NO"/>
          </a:p>
        </p:txBody>
      </p:sp>
    </p:spTree>
    <p:extLst>
      <p:ext uri="{BB962C8B-B14F-4D97-AF65-F5344CB8AC3E}">
        <p14:creationId xmlns:p14="http://schemas.microsoft.com/office/powerpoint/2010/main" val="2696124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9</a:t>
            </a:fld>
            <a:endParaRPr lang="nb-NO"/>
          </a:p>
        </p:txBody>
      </p:sp>
    </p:spTree>
    <p:extLst>
      <p:ext uri="{BB962C8B-B14F-4D97-AF65-F5344CB8AC3E}">
        <p14:creationId xmlns:p14="http://schemas.microsoft.com/office/powerpoint/2010/main" val="13262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12</a:t>
            </a:fld>
            <a:endParaRPr lang="nb-NO"/>
          </a:p>
        </p:txBody>
      </p:sp>
    </p:spTree>
    <p:extLst>
      <p:ext uri="{BB962C8B-B14F-4D97-AF65-F5344CB8AC3E}">
        <p14:creationId xmlns:p14="http://schemas.microsoft.com/office/powerpoint/2010/main" val="2719195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16</a:t>
            </a:fld>
            <a:endParaRPr lang="nb-NO"/>
          </a:p>
        </p:txBody>
      </p:sp>
    </p:spTree>
    <p:extLst>
      <p:ext uri="{BB962C8B-B14F-4D97-AF65-F5344CB8AC3E}">
        <p14:creationId xmlns:p14="http://schemas.microsoft.com/office/powerpoint/2010/main" val="2753265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19</a:t>
            </a:fld>
            <a:endParaRPr lang="nb-NO"/>
          </a:p>
        </p:txBody>
      </p:sp>
    </p:spTree>
    <p:extLst>
      <p:ext uri="{BB962C8B-B14F-4D97-AF65-F5344CB8AC3E}">
        <p14:creationId xmlns:p14="http://schemas.microsoft.com/office/powerpoint/2010/main" val="501329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b-NO" dirty="0"/>
          </a:p>
        </p:txBody>
      </p:sp>
      <p:sp>
        <p:nvSpPr>
          <p:cNvPr id="4" name="Plassholder for lysbildenummer 3"/>
          <p:cNvSpPr>
            <a:spLocks noGrp="1"/>
          </p:cNvSpPr>
          <p:nvPr>
            <p:ph type="sldNum" sz="quarter" idx="10"/>
          </p:nvPr>
        </p:nvSpPr>
        <p:spPr/>
        <p:txBody>
          <a:bodyPr/>
          <a:lstStyle/>
          <a:p>
            <a:fld id="{9C2A8049-8A12-4E74-9CEB-F634D483E328}" type="slidenum">
              <a:rPr lang="nb-NO" smtClean="0"/>
              <a:t>22</a:t>
            </a:fld>
            <a:endParaRPr lang="nb-NO"/>
          </a:p>
        </p:txBody>
      </p:sp>
    </p:spTree>
    <p:extLst>
      <p:ext uri="{BB962C8B-B14F-4D97-AF65-F5344CB8AC3E}">
        <p14:creationId xmlns:p14="http://schemas.microsoft.com/office/powerpoint/2010/main" val="3729633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ovedslide, buet tittel undertittel">
    <p:spTree>
      <p:nvGrpSpPr>
        <p:cNvPr id="1" name=""/>
        <p:cNvGrpSpPr/>
        <p:nvPr/>
      </p:nvGrpSpPr>
      <p:grpSpPr>
        <a:xfrm>
          <a:off x="0" y="0"/>
          <a:ext cx="0" cy="0"/>
          <a:chOff x="0" y="0"/>
          <a:chExt cx="0" cy="0"/>
        </a:xfrm>
      </p:grpSpPr>
      <p:sp>
        <p:nvSpPr>
          <p:cNvPr id="12" name="Plassholder for bilde 11"/>
          <p:cNvSpPr>
            <a:spLocks noGrp="1"/>
          </p:cNvSpPr>
          <p:nvPr>
            <p:ph type="pic" sz="quarter" idx="13"/>
          </p:nvPr>
        </p:nvSpPr>
        <p:spPr>
          <a:xfrm>
            <a:off x="7" y="197708"/>
            <a:ext cx="9144000" cy="7110413"/>
          </a:xfrm>
        </p:spPr>
        <p:txBody>
          <a:bodyPr/>
          <a:lstStyle>
            <a:lvl1pPr marL="0" indent="0">
              <a:buNone/>
              <a:defRPr/>
            </a:lvl1pPr>
          </a:lstStyle>
          <a:p>
            <a:endParaRPr lang="nb-NO" dirty="0"/>
          </a:p>
        </p:txBody>
      </p:sp>
      <p:sp>
        <p:nvSpPr>
          <p:cNvPr id="7" name="Rektangel 19"/>
          <p:cNvSpPr/>
          <p:nvPr userDrawn="1"/>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Rektangel 19"/>
          <p:cNvSpPr/>
          <p:nvPr userDrawn="1"/>
        </p:nvSpPr>
        <p:spPr>
          <a:xfrm>
            <a:off x="0" y="4704746"/>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pic>
        <p:nvPicPr>
          <p:cNvPr id="10" name="Bilde 9"/>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9" name="Undertittel 2"/>
          <p:cNvSpPr>
            <a:spLocks noGrp="1"/>
          </p:cNvSpPr>
          <p:nvPr>
            <p:ph type="subTitle" idx="1"/>
          </p:nvPr>
        </p:nvSpPr>
        <p:spPr>
          <a:xfrm>
            <a:off x="467928" y="6133487"/>
            <a:ext cx="6051665" cy="739311"/>
          </a:xfrm>
        </p:spPr>
        <p:txBody>
          <a:bodyPr>
            <a:normAutofit/>
          </a:bodyPr>
          <a:lstStyle>
            <a:lvl1pPr marL="0" indent="0">
              <a:buNone/>
              <a:defRPr sz="2000"/>
            </a:lvl1pPr>
          </a:lstStyle>
          <a:p>
            <a:pPr algn="l"/>
            <a:endParaRPr lang="nb-NO" dirty="0"/>
          </a:p>
        </p:txBody>
      </p:sp>
      <p:sp>
        <p:nvSpPr>
          <p:cNvPr id="2" name="Tittel 1"/>
          <p:cNvSpPr>
            <a:spLocks noGrp="1"/>
          </p:cNvSpPr>
          <p:nvPr>
            <p:ph type="title"/>
          </p:nvPr>
        </p:nvSpPr>
        <p:spPr>
          <a:xfrm>
            <a:off x="457203" y="5324219"/>
            <a:ext cx="8229600" cy="794471"/>
          </a:xfrm>
        </p:spPr>
        <p:txBody>
          <a:bodyPr>
            <a:normAutofit/>
          </a:bodyPr>
          <a:lstStyle>
            <a:lvl1pPr algn="l">
              <a:defRPr sz="3200">
                <a:solidFill>
                  <a:schemeClr val="bg1"/>
                </a:solidFill>
              </a:defRPr>
            </a:lvl1pPr>
          </a:lstStyle>
          <a:p>
            <a:r>
              <a:rPr lang="nb-NO"/>
              <a:t>Klikk for å redigere tittelstil</a:t>
            </a:r>
          </a:p>
        </p:txBody>
      </p:sp>
    </p:spTree>
    <p:extLst>
      <p:ext uri="{BB962C8B-B14F-4D97-AF65-F5344CB8AC3E}">
        <p14:creationId xmlns:p14="http://schemas.microsoft.com/office/powerpoint/2010/main" val="896726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1021492"/>
            <a:ext cx="3008313" cy="947588"/>
          </a:xfrm>
        </p:spPr>
        <p:txBody>
          <a:bodyPr anchor="b">
            <a:normAutofit/>
          </a:bodyPr>
          <a:lstStyle>
            <a:lvl1pPr algn="l">
              <a:defRPr sz="2400" b="0">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idx="1"/>
          </p:nvPr>
        </p:nvSpPr>
        <p:spPr>
          <a:xfrm>
            <a:off x="3575050" y="1021492"/>
            <a:ext cx="5111750" cy="5000367"/>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tekst 3"/>
          <p:cNvSpPr>
            <a:spLocks noGrp="1"/>
          </p:cNvSpPr>
          <p:nvPr>
            <p:ph type="body" sz="half" idx="2"/>
          </p:nvPr>
        </p:nvSpPr>
        <p:spPr>
          <a:xfrm>
            <a:off x="457200" y="2084173"/>
            <a:ext cx="3008313" cy="393768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28232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792362"/>
            <a:ext cx="5486400" cy="566738"/>
          </a:xfrm>
        </p:spPr>
        <p:txBody>
          <a:bodyPr anchor="b"/>
          <a:lstStyle>
            <a:lvl1pPr algn="l">
              <a:defRPr sz="2000" b="0" i="0">
                <a:latin typeface="Woodford Bourne" charset="0"/>
                <a:ea typeface="Woodford Bourne" charset="0"/>
                <a:cs typeface="Woodford Bourne" charset="0"/>
              </a:defRPr>
            </a:lvl1pPr>
          </a:lstStyle>
          <a:p>
            <a:r>
              <a:rPr lang="nb-NO" dirty="0"/>
              <a:t>Klikk for å redigere tittelstil</a:t>
            </a:r>
          </a:p>
        </p:txBody>
      </p:sp>
      <p:sp>
        <p:nvSpPr>
          <p:cNvPr id="3" name="Plassholder for bilde 2"/>
          <p:cNvSpPr>
            <a:spLocks noGrp="1"/>
          </p:cNvSpPr>
          <p:nvPr>
            <p:ph type="pic" idx="1"/>
          </p:nvPr>
        </p:nvSpPr>
        <p:spPr>
          <a:xfrm>
            <a:off x="1792288" y="1252151"/>
            <a:ext cx="5486400" cy="347542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dirty="0"/>
              <a:t>Dra bildet til plassholderen eller klikk ikonet for å legge til</a:t>
            </a:r>
          </a:p>
        </p:txBody>
      </p:sp>
      <p:sp>
        <p:nvSpPr>
          <p:cNvPr id="4" name="Plassholder for tekst 3"/>
          <p:cNvSpPr>
            <a:spLocks noGrp="1"/>
          </p:cNvSpPr>
          <p:nvPr>
            <p:ph type="body" sz="half" idx="2"/>
          </p:nvPr>
        </p:nvSpPr>
        <p:spPr>
          <a:xfrm>
            <a:off x="1792288" y="5367338"/>
            <a:ext cx="5486400" cy="6709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dirty="0"/>
              <a:t>Klikk for å redigere tekststiler i malen</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dirty="0"/>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431081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atin typeface="Woodford Bourne" charset="0"/>
                <a:ea typeface="Woodford Bourne" charset="0"/>
                <a:cs typeface="Woodford Bourne" charset="0"/>
              </a:defRPr>
            </a:lvl1pPr>
          </a:lstStyle>
          <a:p>
            <a:r>
              <a:rPr lang="nb-NO" dirty="0"/>
              <a:t>Klikk for å redigere tittelstil</a:t>
            </a:r>
          </a:p>
        </p:txBody>
      </p:sp>
      <p:sp>
        <p:nvSpPr>
          <p:cNvPr id="3" name="Plassholder for loddrett tekst 2"/>
          <p:cNvSpPr>
            <a:spLocks noGrp="1"/>
          </p:cNvSpPr>
          <p:nvPr>
            <p:ph type="body" orient="vert" idx="1"/>
          </p:nvPr>
        </p:nvSpPr>
        <p:spPr>
          <a:xfrm>
            <a:off x="457200" y="2148056"/>
            <a:ext cx="8229600" cy="3992563"/>
          </a:xfrm>
        </p:spPr>
        <p:txBody>
          <a:bodyPr vert="horz"/>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50540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og stort bilde">
    <p:spTree>
      <p:nvGrpSpPr>
        <p:cNvPr id="1" name=""/>
        <p:cNvGrpSpPr/>
        <p:nvPr/>
      </p:nvGrpSpPr>
      <p:grpSpPr>
        <a:xfrm>
          <a:off x="0" y="0"/>
          <a:ext cx="0" cy="0"/>
          <a:chOff x="0" y="0"/>
          <a:chExt cx="0" cy="0"/>
        </a:xfrm>
      </p:grpSpPr>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
        <p:nvSpPr>
          <p:cNvPr id="8" name="Plassholder for bilde 7"/>
          <p:cNvSpPr>
            <a:spLocks noGrp="1"/>
          </p:cNvSpPr>
          <p:nvPr>
            <p:ph type="pic" sz="quarter" idx="13"/>
          </p:nvPr>
        </p:nvSpPr>
        <p:spPr>
          <a:xfrm>
            <a:off x="905990" y="2010032"/>
            <a:ext cx="7381275" cy="3904736"/>
          </a:xfrm>
        </p:spPr>
        <p:txBody>
          <a:bodyPr/>
          <a:lstStyle>
            <a:lvl1pPr marL="0" indent="0">
              <a:buNone/>
              <a:defRPr/>
            </a:lvl1pPr>
          </a:lstStyle>
          <a:p>
            <a:endParaRPr lang="nb-NO" dirty="0"/>
          </a:p>
        </p:txBody>
      </p:sp>
      <p:sp>
        <p:nvSpPr>
          <p:cNvPr id="9" name="Tittel 1"/>
          <p:cNvSpPr>
            <a:spLocks noGrp="1"/>
          </p:cNvSpPr>
          <p:nvPr>
            <p:ph type="title"/>
          </p:nvPr>
        </p:nvSpPr>
        <p:spPr>
          <a:xfrm>
            <a:off x="905990" y="1005016"/>
            <a:ext cx="7381275" cy="927310"/>
          </a:xfrm>
        </p:spPr>
        <p:txBody>
          <a:bodyPr/>
          <a:lstStyle>
            <a:lvl1pPr>
              <a:defRPr>
                <a:latin typeface="Woodford Bourne" charset="0"/>
                <a:ea typeface="Woodford Bourne" charset="0"/>
                <a:cs typeface="Woodford Bourne" charset="0"/>
              </a:defRPr>
            </a:lvl1pPr>
          </a:lstStyle>
          <a:p>
            <a:r>
              <a:rPr lang="nb-NO" dirty="0"/>
              <a:t>Klikk for å redigere tittelstil</a:t>
            </a:r>
          </a:p>
        </p:txBody>
      </p:sp>
    </p:spTree>
    <p:extLst>
      <p:ext uri="{BB962C8B-B14F-4D97-AF65-F5344CB8AC3E}">
        <p14:creationId xmlns:p14="http://schemas.microsoft.com/office/powerpoint/2010/main" val="3047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telside bue">
    <p:spTree>
      <p:nvGrpSpPr>
        <p:cNvPr id="1" name=""/>
        <p:cNvGrpSpPr/>
        <p:nvPr/>
      </p:nvGrpSpPr>
      <p:grpSpPr>
        <a:xfrm>
          <a:off x="0" y="0"/>
          <a:ext cx="0" cy="0"/>
          <a:chOff x="0" y="0"/>
          <a:chExt cx="0" cy="0"/>
        </a:xfrm>
      </p:grpSpPr>
      <p:sp>
        <p:nvSpPr>
          <p:cNvPr id="11" name="Plassholder for bilde 10"/>
          <p:cNvSpPr>
            <a:spLocks noGrp="1"/>
          </p:cNvSpPr>
          <p:nvPr>
            <p:ph type="pic" sz="quarter" idx="13"/>
          </p:nvPr>
        </p:nvSpPr>
        <p:spPr>
          <a:xfrm>
            <a:off x="0" y="6689"/>
            <a:ext cx="9144000" cy="6367463"/>
          </a:xfrm>
        </p:spPr>
        <p:txBody>
          <a:bodyPr/>
          <a:lstStyle>
            <a:lvl1pPr marL="0" indent="0">
              <a:buNone/>
              <a:defRPr/>
            </a:lvl1pPr>
          </a:lstStyle>
          <a:p>
            <a:endParaRPr lang="nb-NO"/>
          </a:p>
        </p:txBody>
      </p:sp>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pPr/>
              <a:t>25.02.2021</a:t>
            </a:fld>
            <a:endParaRPr lang="nb-NO" dirty="0"/>
          </a:p>
        </p:txBody>
      </p:sp>
      <p:sp>
        <p:nvSpPr>
          <p:cNvPr id="4" name="Plassholder for bunntekst 3"/>
          <p:cNvSpPr>
            <a:spLocks noGrp="1"/>
          </p:cNvSpPr>
          <p:nvPr>
            <p:ph type="ftr" sz="quarter" idx="11"/>
          </p:nvPr>
        </p:nvSpPr>
        <p:spPr/>
        <p:txBody>
          <a:bodyPr/>
          <a:lstStyle/>
          <a:p>
            <a:endParaRPr lang="nb-NO" dirty="0"/>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dirty="0"/>
          </a:p>
        </p:txBody>
      </p:sp>
      <p:sp>
        <p:nvSpPr>
          <p:cNvPr id="6" name="Friform 5"/>
          <p:cNvSpPr/>
          <p:nvPr userDrawn="1"/>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userDrawn="1"/>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8" name="Tittel 1"/>
          <p:cNvSpPr txBox="1">
            <a:spLocks/>
          </p:cNvSpPr>
          <p:nvPr userDrawn="1"/>
        </p:nvSpPr>
        <p:spPr>
          <a:xfrm>
            <a:off x="457199" y="5899458"/>
            <a:ext cx="8229600" cy="941917"/>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kern="1200">
                <a:solidFill>
                  <a:schemeClr val="tx1"/>
                </a:solidFill>
                <a:latin typeface="+mj-lt"/>
                <a:ea typeface="+mj-ea"/>
                <a:cs typeface="+mj-cs"/>
              </a:defRPr>
            </a:lvl1pPr>
          </a:lstStyle>
          <a:p>
            <a:pPr algn="l"/>
            <a:r>
              <a:rPr lang="nb-NO" sz="3200">
                <a:solidFill>
                  <a:schemeClr val="bg1"/>
                </a:solidFill>
              </a:rPr>
              <a:t>Kapittelside</a:t>
            </a:r>
            <a:endParaRPr lang="nb-NO" sz="3200" dirty="0">
              <a:solidFill>
                <a:schemeClr val="bg1"/>
              </a:solidFill>
            </a:endParaRPr>
          </a:p>
        </p:txBody>
      </p:sp>
      <p:pic>
        <p:nvPicPr>
          <p:cNvPr id="9" name="Bild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spTree>
    <p:extLst>
      <p:ext uri="{BB962C8B-B14F-4D97-AF65-F5344CB8AC3E}">
        <p14:creationId xmlns:p14="http://schemas.microsoft.com/office/powerpoint/2010/main" val="6473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143290"/>
            <a:ext cx="7772400" cy="1362075"/>
          </a:xfrm>
        </p:spPr>
        <p:txBody>
          <a:bodyPr anchor="t">
            <a:normAutofit/>
          </a:bodyPr>
          <a:lstStyle>
            <a:lvl1pPr algn="l">
              <a:defRPr sz="3200" b="0" cap="all">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722313" y="264310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dirty="0"/>
              <a:t>Klikk for å redigere tekststiler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04090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lvl1pPr>
              <a:defRPr sz="3200"/>
            </a:lvl1pPr>
          </a:lstStyle>
          <a:p>
            <a:r>
              <a:rPr lang="nb-NO" dirty="0"/>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519454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normAutofit/>
          </a:bodyPr>
          <a:lstStyle>
            <a:lvl1pPr>
              <a:defRPr sz="3200" b="0" i="0">
                <a:latin typeface="Woodford Bourne" charset="0"/>
                <a:ea typeface="Woodford Bourne" charset="0"/>
                <a:cs typeface="Woodford Bourne" charset="0"/>
              </a:defRPr>
            </a:lvl1pPr>
          </a:lstStyle>
          <a:p>
            <a:r>
              <a:rPr lang="nb-NO" dirty="0"/>
              <a:t>Klikk for å redigere tittelstil</a:t>
            </a:r>
          </a:p>
        </p:txBody>
      </p:sp>
      <p:sp>
        <p:nvSpPr>
          <p:cNvPr id="3" name="Undertittel 2"/>
          <p:cNvSpPr>
            <a:spLocks noGrp="1"/>
          </p:cNvSpPr>
          <p:nvPr>
            <p:ph type="subTitle" idx="1"/>
          </p:nvPr>
        </p:nvSpPr>
        <p:spPr>
          <a:xfrm>
            <a:off x="1371600" y="3886200"/>
            <a:ext cx="6400800" cy="1752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Klikk for å redigere undertittelstil i malen</a:t>
            </a:r>
          </a:p>
        </p:txBody>
      </p:sp>
      <p:sp>
        <p:nvSpPr>
          <p:cNvPr id="4" name="Plassholder for dato 3"/>
          <p:cNvSpPr>
            <a:spLocks noGrp="1"/>
          </p:cNvSpPr>
          <p:nvPr>
            <p:ph type="dt" sz="half" idx="10"/>
          </p:nvPr>
        </p:nvSpPr>
        <p:spPr/>
        <p:txBody>
          <a:bodyPr/>
          <a:lstStyle/>
          <a:p>
            <a:fld id="{B707B217-E5B1-7C42-B868-A854B78504CF}" type="datetimeFigureOut">
              <a:rPr lang="nb-NO" smtClean="0"/>
              <a:t>25.02.2021</a:t>
            </a:fld>
            <a:endParaRPr lang="nb-NO" dirty="0"/>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3982858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innhold 2"/>
          <p:cNvSpPr>
            <a:spLocks noGrp="1"/>
          </p:cNvSpPr>
          <p:nvPr>
            <p:ph sz="half" idx="1"/>
          </p:nvPr>
        </p:nvSpPr>
        <p:spPr>
          <a:xfrm>
            <a:off x="457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p:cNvSpPr>
            <a:spLocks noGrp="1"/>
          </p:cNvSpPr>
          <p:nvPr>
            <p:ph sz="half" idx="2"/>
          </p:nvPr>
        </p:nvSpPr>
        <p:spPr>
          <a:xfrm>
            <a:off x="4648200" y="2075935"/>
            <a:ext cx="4038600" cy="392121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dato 4"/>
          <p:cNvSpPr>
            <a:spLocks noGrp="1"/>
          </p:cNvSpPr>
          <p:nvPr>
            <p:ph type="dt" sz="half" idx="10"/>
          </p:nvPr>
        </p:nvSpPr>
        <p:spPr/>
        <p:txBody>
          <a:bodyPr/>
          <a:lstStyle/>
          <a:p>
            <a:fld id="{B707B217-E5B1-7C42-B868-A854B78504CF}" type="datetimeFigureOut">
              <a:rPr lang="nb-NO" smtClean="0"/>
              <a:t>25.02.2021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267008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984511"/>
            <a:ext cx="8229600" cy="927310"/>
          </a:xfrm>
        </p:spPr>
        <p:txBody>
          <a:bodyPr/>
          <a:lstStyle>
            <a:lvl1pPr>
              <a:defRPr b="0" i="0">
                <a:latin typeface="Woodford Bourne" charset="0"/>
                <a:ea typeface="Woodford Bourne" charset="0"/>
                <a:cs typeface="Woodford Bourne" charset="0"/>
              </a:defRPr>
            </a:lvl1pPr>
          </a:lstStyle>
          <a:p>
            <a:r>
              <a:rPr lang="nb-NO" dirty="0"/>
              <a:t>Klikk for å redigere tittelstil</a:t>
            </a:r>
          </a:p>
        </p:txBody>
      </p:sp>
      <p:sp>
        <p:nvSpPr>
          <p:cNvPr id="3" name="Plassholder for tekst 2"/>
          <p:cNvSpPr>
            <a:spLocks noGrp="1"/>
          </p:cNvSpPr>
          <p:nvPr>
            <p:ph type="body" idx="1"/>
          </p:nvPr>
        </p:nvSpPr>
        <p:spPr>
          <a:xfrm>
            <a:off x="457200" y="214200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4" name="Plassholder for innhold 3"/>
          <p:cNvSpPr>
            <a:spLocks noGrp="1"/>
          </p:cNvSpPr>
          <p:nvPr>
            <p:ph sz="half" idx="2"/>
          </p:nvPr>
        </p:nvSpPr>
        <p:spPr>
          <a:xfrm>
            <a:off x="457200" y="2842053"/>
            <a:ext cx="4040188"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tekst 4"/>
          <p:cNvSpPr>
            <a:spLocks noGrp="1"/>
          </p:cNvSpPr>
          <p:nvPr>
            <p:ph type="body" sz="quarter" idx="3"/>
          </p:nvPr>
        </p:nvSpPr>
        <p:spPr>
          <a:xfrm>
            <a:off x="4645025" y="213394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a:t>Klikk for å redigere tekststiler i malen</a:t>
            </a:r>
          </a:p>
        </p:txBody>
      </p:sp>
      <p:sp>
        <p:nvSpPr>
          <p:cNvPr id="6" name="Plassholder for innhold 5"/>
          <p:cNvSpPr>
            <a:spLocks noGrp="1"/>
          </p:cNvSpPr>
          <p:nvPr>
            <p:ph sz="quarter" idx="4"/>
          </p:nvPr>
        </p:nvSpPr>
        <p:spPr>
          <a:xfrm>
            <a:off x="4645025" y="2842053"/>
            <a:ext cx="4041775" cy="31715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7" name="Plassholder for dato 6"/>
          <p:cNvSpPr>
            <a:spLocks noGrp="1"/>
          </p:cNvSpPr>
          <p:nvPr>
            <p:ph type="dt" sz="half" idx="10"/>
          </p:nvPr>
        </p:nvSpPr>
        <p:spPr/>
        <p:txBody>
          <a:bodyPr/>
          <a:lstStyle/>
          <a:p>
            <a:fld id="{B707B217-E5B1-7C42-B868-A854B78504CF}" type="datetimeFigureOut">
              <a:rPr lang="nb-NO" smtClean="0"/>
              <a:t>25.02.2021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977794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atin typeface="Woodford Bourne" charset="0"/>
                <a:ea typeface="Woodford Bourne" charset="0"/>
                <a:cs typeface="Woodford Bourne" charset="0"/>
              </a:defRPr>
            </a:lvl1pPr>
          </a:lstStyle>
          <a:p>
            <a:r>
              <a:rPr lang="nb-NO" dirty="0"/>
              <a:t>Klikk for å redigere tittelstil</a:t>
            </a:r>
          </a:p>
        </p:txBody>
      </p:sp>
      <p:sp>
        <p:nvSpPr>
          <p:cNvPr id="3" name="Plassholder for dato 2"/>
          <p:cNvSpPr>
            <a:spLocks noGrp="1"/>
          </p:cNvSpPr>
          <p:nvPr>
            <p:ph type="dt" sz="half" idx="10"/>
          </p:nvPr>
        </p:nvSpPr>
        <p:spPr/>
        <p:txBody>
          <a:bodyPr/>
          <a:lstStyle/>
          <a:p>
            <a:fld id="{B707B217-E5B1-7C42-B868-A854B78504CF}" type="datetimeFigureOut">
              <a:rPr lang="nb-NO" smtClean="0"/>
              <a:t>25.02.2021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4386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707B217-E5B1-7C42-B868-A854B78504CF}" type="datetimeFigureOut">
              <a:rPr lang="nb-NO" smtClean="0"/>
              <a:t>25.02.2021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08A5D47-7C05-3D42-89E8-8596BD2E973A}" type="slidenum">
              <a:rPr lang="nb-NO" smtClean="0"/>
              <a:t>‹#›</a:t>
            </a:fld>
            <a:endParaRPr lang="nb-NO"/>
          </a:p>
        </p:txBody>
      </p:sp>
    </p:spTree>
    <p:extLst>
      <p:ext uri="{BB962C8B-B14F-4D97-AF65-F5344CB8AC3E}">
        <p14:creationId xmlns:p14="http://schemas.microsoft.com/office/powerpoint/2010/main" val="1733654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917153"/>
            <a:ext cx="8229600" cy="92731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457200" y="2001795"/>
            <a:ext cx="8229600" cy="4017079"/>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457200" y="6191590"/>
            <a:ext cx="2133600" cy="365125"/>
          </a:xfrm>
          <a:prstGeom prst="rect">
            <a:avLst/>
          </a:prstGeom>
        </p:spPr>
        <p:txBody>
          <a:bodyPr vert="horz" lIns="91440" tIns="45720" rIns="91440" bIns="45720" rtlCol="0" anchor="ctr"/>
          <a:lstStyle>
            <a:lvl1pPr algn="l">
              <a:defRPr sz="1200" b="0" i="0">
                <a:solidFill>
                  <a:schemeClr val="tx1">
                    <a:tint val="75000"/>
                  </a:schemeClr>
                </a:solidFill>
                <a:latin typeface="Woodford Bourne" charset="0"/>
                <a:ea typeface="Woodford Bourne" charset="0"/>
                <a:cs typeface="Woodford Bourne" charset="0"/>
              </a:defRPr>
            </a:lvl1pPr>
          </a:lstStyle>
          <a:p>
            <a:fld id="{B707B217-E5B1-7C42-B868-A854B78504CF}" type="datetimeFigureOut">
              <a:rPr lang="nb-NO" smtClean="0"/>
              <a:pPr/>
              <a:t>25.02.2021</a:t>
            </a:fld>
            <a:endParaRPr lang="nb-NO" dirty="0"/>
          </a:p>
        </p:txBody>
      </p:sp>
      <p:sp>
        <p:nvSpPr>
          <p:cNvPr id="5" name="Plassholder for bunntekst 4"/>
          <p:cNvSpPr>
            <a:spLocks noGrp="1"/>
          </p:cNvSpPr>
          <p:nvPr>
            <p:ph type="ftr" sz="quarter" idx="3"/>
          </p:nvPr>
        </p:nvSpPr>
        <p:spPr>
          <a:xfrm>
            <a:off x="2769973" y="6183070"/>
            <a:ext cx="2895600" cy="365125"/>
          </a:xfrm>
          <a:prstGeom prst="rect">
            <a:avLst/>
          </a:prstGeom>
        </p:spPr>
        <p:txBody>
          <a:bodyPr vert="horz" lIns="91440" tIns="45720" rIns="91440" bIns="45720" rtlCol="0" anchor="ctr"/>
          <a:lstStyle>
            <a:lvl1pPr algn="ctr">
              <a:defRPr sz="1200" b="0" i="0">
                <a:solidFill>
                  <a:schemeClr val="tx1">
                    <a:tint val="75000"/>
                  </a:schemeClr>
                </a:solidFill>
                <a:latin typeface="Woodford Bourne" charset="0"/>
                <a:ea typeface="Woodford Bourne" charset="0"/>
                <a:cs typeface="Woodford Bourne" charset="0"/>
              </a:defRPr>
            </a:lvl1pPr>
          </a:lstStyle>
          <a:p>
            <a:endParaRPr lang="nb-NO" dirty="0"/>
          </a:p>
        </p:txBody>
      </p:sp>
      <p:sp>
        <p:nvSpPr>
          <p:cNvPr id="6" name="Plassholder for lysbildenummer 5"/>
          <p:cNvSpPr>
            <a:spLocks noGrp="1"/>
          </p:cNvSpPr>
          <p:nvPr>
            <p:ph type="sldNum" sz="quarter" idx="4"/>
          </p:nvPr>
        </p:nvSpPr>
        <p:spPr>
          <a:xfrm>
            <a:off x="5844746" y="617511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8A5D47-7C05-3D42-89E8-8596BD2E973A}" type="slidenum">
              <a:rPr lang="nb-NO" smtClean="0"/>
              <a:t>‹#›</a:t>
            </a:fld>
            <a:endParaRPr lang="nb-NO" dirty="0"/>
          </a:p>
        </p:txBody>
      </p:sp>
      <p:pic>
        <p:nvPicPr>
          <p:cNvPr id="11" name="Bilde 10"/>
          <p:cNvPicPr>
            <a:picLocks noChangeAspect="1"/>
          </p:cNvPicPr>
          <p:nvPr userDrawn="1"/>
        </p:nvPicPr>
        <p:blipFill rotWithShape="1">
          <a:blip r:embed="rId15" cstate="screen">
            <a:extLst>
              <a:ext uri="{28A0092B-C50C-407E-A947-70E740481C1C}">
                <a14:useLocalDpi xmlns:a14="http://schemas.microsoft.com/office/drawing/2010/main"/>
              </a:ext>
            </a:extLst>
          </a:blip>
          <a:srcRect/>
          <a:stretch/>
        </p:blipFill>
        <p:spPr>
          <a:xfrm>
            <a:off x="8236599" y="6138023"/>
            <a:ext cx="466677" cy="435770"/>
          </a:xfrm>
          <a:prstGeom prst="rect">
            <a:avLst/>
          </a:prstGeom>
        </p:spPr>
      </p:pic>
      <p:sp>
        <p:nvSpPr>
          <p:cNvPr id="12" name="Rektangel 11"/>
          <p:cNvSpPr/>
          <p:nvPr userDrawn="1"/>
        </p:nvSpPr>
        <p:spPr>
          <a:xfrm>
            <a:off x="0" y="6704435"/>
            <a:ext cx="9144000" cy="153566"/>
          </a:xfrm>
          <a:prstGeom prst="rect">
            <a:avLst/>
          </a:prstGeom>
          <a:solidFill>
            <a:srgbClr val="1F48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Tree>
    <p:extLst>
      <p:ext uri="{BB962C8B-B14F-4D97-AF65-F5344CB8AC3E}">
        <p14:creationId xmlns:p14="http://schemas.microsoft.com/office/powerpoint/2010/main" val="950424388"/>
      </p:ext>
    </p:extLst>
  </p:cSld>
  <p:clrMap bg1="lt1" tx1="dk1" bg2="lt2" tx2="dk2" accent1="accent1" accent2="accent2" accent3="accent3" accent4="accent4" accent5="accent5" accent6="accent6" hlink="hlink" folHlink="folHlink"/>
  <p:sldLayoutIdLst>
    <p:sldLayoutId id="2147483661" r:id="rId1"/>
    <p:sldLayoutId id="2147483660" r:id="rId2"/>
    <p:sldLayoutId id="2147483651" r:id="rId3"/>
    <p:sldLayoutId id="2147483650" r:id="rId4"/>
    <p:sldLayoutId id="2147483649"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4572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1pPr>
      <a:lvl2pPr marL="742950" indent="-28575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2pPr>
      <a:lvl3pPr marL="11430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3pPr>
      <a:lvl4pPr marL="16002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4pPr>
      <a:lvl5pPr marL="2057400" indent="-228600" algn="l" defTabSz="457200" rtl="0" eaLnBrk="1" latinLnBrk="0" hangingPunct="1">
        <a:spcBef>
          <a:spcPct val="20000"/>
        </a:spcBef>
        <a:buFont typeface="Arial"/>
        <a:buChar char="»"/>
        <a:defRPr sz="2400" b="0" i="0" kern="1200">
          <a:solidFill>
            <a:schemeClr val="tx1">
              <a:lumMod val="50000"/>
              <a:lumOff val="50000"/>
            </a:schemeClr>
          </a:solidFill>
          <a:latin typeface="Woodford Bourne" charset="0"/>
          <a:ea typeface="Woodford Bourne" charset="0"/>
          <a:cs typeface="Woodford Bourne"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444098" y="5885505"/>
            <a:ext cx="8208143" cy="666050"/>
          </a:xfrm>
          <a:prstGeom prst="rect">
            <a:avLst/>
          </a:prstGeom>
        </p:spPr>
        <p:txBody>
          <a:bodyPr vert="horz" lIns="91440" tIns="45720" rIns="91440" bIns="45720" rtlCol="0" anchor="t" anchorCtr="0">
            <a:normAutofit/>
          </a:bodyPr>
          <a:lstStyle>
            <a:lvl1pPr algn="l" defTabSz="457200" rtl="0" eaLnBrk="1" latinLnBrk="0" hangingPunct="1">
              <a:lnSpc>
                <a:spcPts val="4000"/>
              </a:lnSpc>
              <a:spcBef>
                <a:spcPct val="0"/>
              </a:spcBef>
              <a:buNone/>
              <a:defRPr lang="nb-NO" sz="3200" kern="1200" noProof="0">
                <a:solidFill>
                  <a:schemeClr val="bg1"/>
                </a:solidFill>
                <a:latin typeface="Calibri" panose="020F0502020204030204" pitchFamily="34" charset="0"/>
                <a:ea typeface="+mj-ea"/>
                <a:cs typeface="+mj-cs"/>
              </a:defRPr>
            </a:lvl1pPr>
          </a:lstStyle>
          <a:p>
            <a:r>
              <a:rPr lang="en-US"/>
              <a:t>Click to edit Master title style</a:t>
            </a:r>
            <a:endParaRPr lang="en-US" dirty="0"/>
          </a:p>
        </p:txBody>
      </p:sp>
      <p:sp>
        <p:nvSpPr>
          <p:cNvPr id="12" name="Rektangel 19"/>
          <p:cNvSpPr/>
          <p:nvPr/>
        </p:nvSpPr>
        <p:spPr>
          <a:xfrm>
            <a:off x="0" y="4513811"/>
            <a:ext cx="9144007" cy="2344190"/>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67809" y="1740731"/>
                  <a:pt x="16590" y="1719529"/>
                </a:cubicBezTo>
                <a:lnTo>
                  <a:pt x="0" y="135738"/>
                </a:lnTo>
                <a:close/>
              </a:path>
            </a:pathLst>
          </a:custGeom>
          <a:solidFill>
            <a:srgbClr val="EBF2E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13" name="Rektangel 19"/>
          <p:cNvSpPr/>
          <p:nvPr/>
        </p:nvSpPr>
        <p:spPr>
          <a:xfrm>
            <a:off x="0" y="4705004"/>
            <a:ext cx="9144007" cy="2405667"/>
          </a:xfrm>
          <a:custGeom>
            <a:avLst/>
            <a:gdLst>
              <a:gd name="connsiteX0" fmla="*/ 0 w 6553200"/>
              <a:gd name="connsiteY0" fmla="*/ 0 h 1547446"/>
              <a:gd name="connsiteX1" fmla="*/ 6553200 w 6553200"/>
              <a:gd name="connsiteY1" fmla="*/ 0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553200 w 6553200"/>
              <a:gd name="connsiteY1" fmla="*/ 668215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0 h 1547446"/>
              <a:gd name="connsiteX1" fmla="*/ 6482862 w 6553200"/>
              <a:gd name="connsiteY1" fmla="*/ 46892 h 1547446"/>
              <a:gd name="connsiteX2" fmla="*/ 6553200 w 6553200"/>
              <a:gd name="connsiteY2" fmla="*/ 1547446 h 1547446"/>
              <a:gd name="connsiteX3" fmla="*/ 0 w 6553200"/>
              <a:gd name="connsiteY3" fmla="*/ 1547446 h 1547446"/>
              <a:gd name="connsiteX4" fmla="*/ 0 w 6553200"/>
              <a:gd name="connsiteY4" fmla="*/ 0 h 1547446"/>
              <a:gd name="connsiteX0" fmla="*/ 0 w 6553200"/>
              <a:gd name="connsiteY0" fmla="*/ 135965 h 1683411"/>
              <a:gd name="connsiteX1" fmla="*/ 6482862 w 6553200"/>
              <a:gd name="connsiteY1" fmla="*/ 182857 h 1683411"/>
              <a:gd name="connsiteX2" fmla="*/ 6553200 w 6553200"/>
              <a:gd name="connsiteY2" fmla="*/ 1683411 h 1683411"/>
              <a:gd name="connsiteX3" fmla="*/ 0 w 6553200"/>
              <a:gd name="connsiteY3" fmla="*/ 1683411 h 1683411"/>
              <a:gd name="connsiteX4" fmla="*/ 0 w 6553200"/>
              <a:gd name="connsiteY4" fmla="*/ 135965 h 1683411"/>
              <a:gd name="connsiteX0" fmla="*/ 0 w 6553200"/>
              <a:gd name="connsiteY0" fmla="*/ 305313 h 1852759"/>
              <a:gd name="connsiteX1" fmla="*/ 6482862 w 6553200"/>
              <a:gd name="connsiteY1" fmla="*/ 352205 h 1852759"/>
              <a:gd name="connsiteX2" fmla="*/ 6553200 w 6553200"/>
              <a:gd name="connsiteY2" fmla="*/ 1852759 h 1852759"/>
              <a:gd name="connsiteX3" fmla="*/ 0 w 6553200"/>
              <a:gd name="connsiteY3" fmla="*/ 1852759 h 1852759"/>
              <a:gd name="connsiteX4" fmla="*/ 0 w 6553200"/>
              <a:gd name="connsiteY4" fmla="*/ 305313 h 1852759"/>
              <a:gd name="connsiteX0" fmla="*/ 0 w 6553200"/>
              <a:gd name="connsiteY0" fmla="*/ 155911 h 1703357"/>
              <a:gd name="connsiteX1" fmla="*/ 6449682 w 6553200"/>
              <a:gd name="connsiteY1" fmla="*/ 802507 h 1703357"/>
              <a:gd name="connsiteX2" fmla="*/ 6553200 w 6553200"/>
              <a:gd name="connsiteY2" fmla="*/ 1703357 h 1703357"/>
              <a:gd name="connsiteX3" fmla="*/ 0 w 6553200"/>
              <a:gd name="connsiteY3" fmla="*/ 1703357 h 1703357"/>
              <a:gd name="connsiteX4" fmla="*/ 0 w 6553200"/>
              <a:gd name="connsiteY4" fmla="*/ 155911 h 1703357"/>
              <a:gd name="connsiteX0" fmla="*/ 0 w 6553200"/>
              <a:gd name="connsiteY0" fmla="*/ 134443 h 1681889"/>
              <a:gd name="connsiteX1" fmla="*/ 6457977 w 6553200"/>
              <a:gd name="connsiteY1" fmla="*/ 962768 h 1681889"/>
              <a:gd name="connsiteX2" fmla="*/ 6553200 w 6553200"/>
              <a:gd name="connsiteY2" fmla="*/ 1681889 h 1681889"/>
              <a:gd name="connsiteX3" fmla="*/ 0 w 6553200"/>
              <a:gd name="connsiteY3" fmla="*/ 1681889 h 1681889"/>
              <a:gd name="connsiteX4" fmla="*/ 0 w 6553200"/>
              <a:gd name="connsiteY4" fmla="*/ 134443 h 1681889"/>
              <a:gd name="connsiteX0" fmla="*/ 0 w 6461953"/>
              <a:gd name="connsiteY0" fmla="*/ 134443 h 1818186"/>
              <a:gd name="connsiteX1" fmla="*/ 6457977 w 6461953"/>
              <a:gd name="connsiteY1" fmla="*/ 962768 h 1818186"/>
              <a:gd name="connsiteX2" fmla="*/ 6461953 w 6461953"/>
              <a:gd name="connsiteY2" fmla="*/ 1818186 h 1818186"/>
              <a:gd name="connsiteX3" fmla="*/ 0 w 6461953"/>
              <a:gd name="connsiteY3" fmla="*/ 1681889 h 1818186"/>
              <a:gd name="connsiteX4" fmla="*/ 0 w 6461953"/>
              <a:gd name="connsiteY4" fmla="*/ 134443 h 1818186"/>
              <a:gd name="connsiteX0" fmla="*/ 0 w 6461953"/>
              <a:gd name="connsiteY0" fmla="*/ 170100 h 1853843"/>
              <a:gd name="connsiteX1" fmla="*/ 6457977 w 6461953"/>
              <a:gd name="connsiteY1" fmla="*/ 998425 h 1853843"/>
              <a:gd name="connsiteX2" fmla="*/ 6461953 w 6461953"/>
              <a:gd name="connsiteY2" fmla="*/ 1853843 h 1853843"/>
              <a:gd name="connsiteX3" fmla="*/ 0 w 6461953"/>
              <a:gd name="connsiteY3" fmla="*/ 1717546 h 1853843"/>
              <a:gd name="connsiteX4" fmla="*/ 0 w 6461953"/>
              <a:gd name="connsiteY4" fmla="*/ 170100 h 1853843"/>
              <a:gd name="connsiteX0" fmla="*/ 0 w 6466440"/>
              <a:gd name="connsiteY0" fmla="*/ 185240 h 1868983"/>
              <a:gd name="connsiteX1" fmla="*/ 6466272 w 6466440"/>
              <a:gd name="connsiteY1" fmla="*/ 922702 h 1868983"/>
              <a:gd name="connsiteX2" fmla="*/ 6461953 w 6466440"/>
              <a:gd name="connsiteY2" fmla="*/ 1868983 h 1868983"/>
              <a:gd name="connsiteX3" fmla="*/ 0 w 6466440"/>
              <a:gd name="connsiteY3" fmla="*/ 1732686 h 1868983"/>
              <a:gd name="connsiteX4" fmla="*/ 0 w 6466440"/>
              <a:gd name="connsiteY4" fmla="*/ 185240 h 1868983"/>
              <a:gd name="connsiteX0" fmla="*/ 0 w 6466440"/>
              <a:gd name="connsiteY0" fmla="*/ 148431 h 1832174"/>
              <a:gd name="connsiteX1" fmla="*/ 6466272 w 6466440"/>
              <a:gd name="connsiteY1" fmla="*/ 885893 h 1832174"/>
              <a:gd name="connsiteX2" fmla="*/ 6461953 w 6466440"/>
              <a:gd name="connsiteY2" fmla="*/ 1832174 h 1832174"/>
              <a:gd name="connsiteX3" fmla="*/ 0 w 6466440"/>
              <a:gd name="connsiteY3" fmla="*/ 1695877 h 1832174"/>
              <a:gd name="connsiteX4" fmla="*/ 0 w 6466440"/>
              <a:gd name="connsiteY4" fmla="*/ 148431 h 1832174"/>
              <a:gd name="connsiteX0" fmla="*/ 0 w 6466440"/>
              <a:gd name="connsiteY0" fmla="*/ 178184 h 1861927"/>
              <a:gd name="connsiteX1" fmla="*/ 6466272 w 6466440"/>
              <a:gd name="connsiteY1" fmla="*/ 915646 h 1861927"/>
              <a:gd name="connsiteX2" fmla="*/ 6461953 w 6466440"/>
              <a:gd name="connsiteY2" fmla="*/ 1861927 h 1861927"/>
              <a:gd name="connsiteX3" fmla="*/ 0 w 6466440"/>
              <a:gd name="connsiteY3" fmla="*/ 1725630 h 1861927"/>
              <a:gd name="connsiteX4" fmla="*/ 0 w 6466440"/>
              <a:gd name="connsiteY4" fmla="*/ 178184 h 1861927"/>
              <a:gd name="connsiteX0" fmla="*/ 0 w 6466440"/>
              <a:gd name="connsiteY0" fmla="*/ 47068 h 1730811"/>
              <a:gd name="connsiteX1" fmla="*/ 6466272 w 6466440"/>
              <a:gd name="connsiteY1" fmla="*/ 784530 h 1730811"/>
              <a:gd name="connsiteX2" fmla="*/ 6461953 w 6466440"/>
              <a:gd name="connsiteY2" fmla="*/ 1730811 h 1730811"/>
              <a:gd name="connsiteX3" fmla="*/ 0 w 6466440"/>
              <a:gd name="connsiteY3" fmla="*/ 1594514 h 1730811"/>
              <a:gd name="connsiteX4" fmla="*/ 0 w 6466440"/>
              <a:gd name="connsiteY4" fmla="*/ 47068 h 1730811"/>
              <a:gd name="connsiteX0" fmla="*/ 0 w 6466440"/>
              <a:gd name="connsiteY0" fmla="*/ 135738 h 1819481"/>
              <a:gd name="connsiteX1" fmla="*/ 6466272 w 6466440"/>
              <a:gd name="connsiteY1" fmla="*/ 873200 h 1819481"/>
              <a:gd name="connsiteX2" fmla="*/ 6461953 w 6466440"/>
              <a:gd name="connsiteY2" fmla="*/ 1819481 h 1819481"/>
              <a:gd name="connsiteX3" fmla="*/ 0 w 6466440"/>
              <a:gd name="connsiteY3" fmla="*/ 1683184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66440"/>
              <a:gd name="connsiteY0" fmla="*/ 135738 h 1819481"/>
              <a:gd name="connsiteX1" fmla="*/ 6466272 w 6466440"/>
              <a:gd name="connsiteY1" fmla="*/ 873200 h 1819481"/>
              <a:gd name="connsiteX2" fmla="*/ 6461953 w 6466440"/>
              <a:gd name="connsiteY2" fmla="*/ 1819481 h 1819481"/>
              <a:gd name="connsiteX3" fmla="*/ 16590 w 6466440"/>
              <a:gd name="connsiteY3" fmla="*/ 1719529 h 1819481"/>
              <a:gd name="connsiteX4" fmla="*/ 0 w 6466440"/>
              <a:gd name="connsiteY4" fmla="*/ 135738 h 1819481"/>
              <a:gd name="connsiteX0" fmla="*/ 0 w 6470248"/>
              <a:gd name="connsiteY0" fmla="*/ 135738 h 1783136"/>
              <a:gd name="connsiteX1" fmla="*/ 6466272 w 6470248"/>
              <a:gd name="connsiteY1" fmla="*/ 873200 h 1783136"/>
              <a:gd name="connsiteX2" fmla="*/ 6470248 w 6470248"/>
              <a:gd name="connsiteY2" fmla="*/ 1783136 h 1783136"/>
              <a:gd name="connsiteX3" fmla="*/ 16590 w 6470248"/>
              <a:gd name="connsiteY3" fmla="*/ 1719529 h 1783136"/>
              <a:gd name="connsiteX4" fmla="*/ 0 w 6470248"/>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16590 w 6470253"/>
              <a:gd name="connsiteY3" fmla="*/ 1719529 h 1783136"/>
              <a:gd name="connsiteX4" fmla="*/ 0 w 6470253"/>
              <a:gd name="connsiteY4" fmla="*/ 135738 h 1783136"/>
              <a:gd name="connsiteX0" fmla="*/ 0 w 6470253"/>
              <a:gd name="connsiteY0" fmla="*/ 135738 h 1783136"/>
              <a:gd name="connsiteX1" fmla="*/ 6466272 w 6470253"/>
              <a:gd name="connsiteY1" fmla="*/ 873200 h 1783136"/>
              <a:gd name="connsiteX2" fmla="*/ 6470248 w 6470253"/>
              <a:gd name="connsiteY2" fmla="*/ 1783136 h 1783136"/>
              <a:gd name="connsiteX3" fmla="*/ 3904 w 6470253"/>
              <a:gd name="connsiteY3" fmla="*/ 1726478 h 1783136"/>
              <a:gd name="connsiteX4" fmla="*/ 0 w 6470253"/>
              <a:gd name="connsiteY4" fmla="*/ 135738 h 17831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0253" h="1783136">
                <a:moveTo>
                  <a:pt x="0" y="135738"/>
                </a:moveTo>
                <a:cubicBezTo>
                  <a:pt x="2640636" y="-241049"/>
                  <a:pt x="4880492" y="218924"/>
                  <a:pt x="6466272" y="873200"/>
                </a:cubicBezTo>
                <a:cubicBezTo>
                  <a:pt x="6467597" y="1158339"/>
                  <a:pt x="6468923" y="1497997"/>
                  <a:pt x="6470248" y="1783136"/>
                </a:cubicBezTo>
                <a:cubicBezTo>
                  <a:pt x="6475779" y="1771021"/>
                  <a:pt x="2155123" y="1747680"/>
                  <a:pt x="3904" y="1726478"/>
                </a:cubicBezTo>
                <a:cubicBezTo>
                  <a:pt x="2603" y="1196231"/>
                  <a:pt x="1301" y="665985"/>
                  <a:pt x="0" y="135738"/>
                </a:cubicBez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ctrTitle"/>
          </p:nvPr>
        </p:nvSpPr>
        <p:spPr>
          <a:xfrm>
            <a:off x="581891" y="5317067"/>
            <a:ext cx="6051665" cy="759638"/>
          </a:xfrm>
        </p:spPr>
        <p:txBody>
          <a:bodyPr>
            <a:normAutofit/>
          </a:bodyPr>
          <a:lstStyle/>
          <a:p>
            <a:pPr algn="l"/>
            <a:r>
              <a:rPr lang="nb-NO" dirty="0">
                <a:solidFill>
                  <a:schemeClr val="bg1"/>
                </a:solidFill>
              </a:rPr>
              <a:t>Modul 4 Utforske mønster</a:t>
            </a:r>
          </a:p>
        </p:txBody>
      </p:sp>
      <p:sp>
        <p:nvSpPr>
          <p:cNvPr id="3" name="Undertittel 2"/>
          <p:cNvSpPr>
            <a:spLocks noGrp="1"/>
          </p:cNvSpPr>
          <p:nvPr>
            <p:ph type="subTitle" idx="1"/>
          </p:nvPr>
        </p:nvSpPr>
        <p:spPr>
          <a:xfrm>
            <a:off x="581891" y="6154115"/>
            <a:ext cx="6051665" cy="739311"/>
          </a:xfrm>
        </p:spPr>
        <p:txBody>
          <a:bodyPr>
            <a:normAutofit/>
          </a:bodyPr>
          <a:lstStyle/>
          <a:p>
            <a:pPr algn="l"/>
            <a:r>
              <a:rPr lang="nb-NO" dirty="0">
                <a:solidFill>
                  <a:schemeClr val="bg1"/>
                </a:solidFill>
              </a:rPr>
              <a:t>Tidsbruk: 180 minutter + utprøving med elever</a:t>
            </a:r>
          </a:p>
          <a:p>
            <a:pPr algn="l"/>
            <a:endParaRPr lang="nb-NO" dirty="0">
              <a:solidFill>
                <a:schemeClr val="bg1"/>
              </a:solidFill>
            </a:endParaRPr>
          </a:p>
        </p:txBody>
      </p:sp>
      <p:pic>
        <p:nvPicPr>
          <p:cNvPr id="9" name="Bild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215447" y="5838475"/>
            <a:ext cx="963920" cy="869310"/>
          </a:xfrm>
          <a:prstGeom prst="rect">
            <a:avLst/>
          </a:prstGeom>
        </p:spPr>
      </p:pic>
      <p:sp>
        <p:nvSpPr>
          <p:cNvPr id="10" name="Tekstboks 2">
            <a:extLst>
              <a:ext uri="{FF2B5EF4-FFF2-40B4-BE49-F238E27FC236}">
                <a16:creationId xmlns:a16="http://schemas.microsoft.com/office/drawing/2014/main" id="{BE01CD3D-8BFD-4E63-9541-74BD54207D38}"/>
              </a:ext>
            </a:extLst>
          </p:cNvPr>
          <p:cNvSpPr txBox="1">
            <a:spLocks noChangeArrowheads="1"/>
          </p:cNvSpPr>
          <p:nvPr/>
        </p:nvSpPr>
        <p:spPr bwMode="auto">
          <a:xfrm>
            <a:off x="1199658" y="1868263"/>
            <a:ext cx="6979709" cy="2527892"/>
          </a:xfrm>
          <a:prstGeom prst="rect">
            <a:avLst/>
          </a:prstGeom>
          <a:noFill/>
          <a:ln w="9525">
            <a:noFill/>
            <a:miter lim="800000"/>
            <a:headEnd/>
            <a:tailEnd/>
          </a:ln>
        </p:spPr>
        <p:txBody>
          <a:bodyPr rot="0" vert="horz" wrap="square" lIns="91440" tIns="45720" rIns="91440" bIns="45720" anchor="t" anchorCtr="0">
            <a:noAutofit/>
          </a:bodyPr>
          <a:lstStyle/>
          <a:p>
            <a:r>
              <a:rPr lang="nb-NO" i="1" dirty="0"/>
              <a:t>Utforsking i matematikk </a:t>
            </a:r>
            <a:r>
              <a:rPr lang="nb-NO" i="1" dirty="0" err="1"/>
              <a:t>handlar</a:t>
            </a:r>
            <a:r>
              <a:rPr lang="nb-NO" i="1" dirty="0"/>
              <a:t> om at </a:t>
            </a:r>
            <a:r>
              <a:rPr lang="nb-NO" i="1" dirty="0" err="1"/>
              <a:t>elevane</a:t>
            </a:r>
            <a:r>
              <a:rPr lang="nb-NO" i="1" dirty="0"/>
              <a:t> leiter etter mønster, finn </a:t>
            </a:r>
            <a:r>
              <a:rPr lang="nb-NO" i="1" dirty="0" err="1"/>
              <a:t>samanhengar</a:t>
            </a:r>
            <a:r>
              <a:rPr lang="nb-NO" i="1" dirty="0"/>
              <a:t> og diskuterer seg fram til ei felles forståing. </a:t>
            </a:r>
            <a:r>
              <a:rPr lang="nb-NO" i="1" dirty="0" err="1"/>
              <a:t>Elevane</a:t>
            </a:r>
            <a:r>
              <a:rPr lang="nb-NO" i="1" dirty="0"/>
              <a:t> skal </a:t>
            </a:r>
            <a:r>
              <a:rPr lang="nb-NO" i="1" dirty="0" err="1"/>
              <a:t>leggje</a:t>
            </a:r>
            <a:r>
              <a:rPr lang="nb-NO" i="1" dirty="0"/>
              <a:t> </a:t>
            </a:r>
            <a:r>
              <a:rPr lang="nb-NO" i="1" dirty="0" err="1"/>
              <a:t>meir</a:t>
            </a:r>
            <a:r>
              <a:rPr lang="nb-NO" i="1" dirty="0"/>
              <a:t> vekt på </a:t>
            </a:r>
            <a:r>
              <a:rPr lang="nb-NO" i="1" dirty="0" err="1"/>
              <a:t>strategiane</a:t>
            </a:r>
            <a:r>
              <a:rPr lang="nb-NO" i="1" dirty="0"/>
              <a:t> og </a:t>
            </a:r>
            <a:r>
              <a:rPr lang="nb-NO" i="1" dirty="0" err="1"/>
              <a:t>framgangsmåtane</a:t>
            </a:r>
            <a:r>
              <a:rPr lang="nb-NO" i="1" dirty="0"/>
              <a:t> enn på </a:t>
            </a:r>
            <a:r>
              <a:rPr lang="nb-NO" i="1" dirty="0" err="1"/>
              <a:t>løysingane</a:t>
            </a:r>
            <a:r>
              <a:rPr lang="nb-NO" dirty="0"/>
              <a:t> </a:t>
            </a:r>
          </a:p>
          <a:p>
            <a:endParaRPr lang="nn-NO" i="1" dirty="0"/>
          </a:p>
          <a:p>
            <a:r>
              <a:rPr lang="nn-NO" dirty="0"/>
              <a:t>(Utdanningsdirektoratet, 2020).</a:t>
            </a:r>
            <a:endParaRPr lang="nb-NO" dirty="0"/>
          </a:p>
          <a:p>
            <a:pPr>
              <a:lnSpc>
                <a:spcPct val="107000"/>
              </a:lnSpc>
              <a:spcAft>
                <a:spcPts val="800"/>
              </a:spcAft>
            </a:pPr>
            <a:r>
              <a:rPr lang="nn-NO" sz="1100" dirty="0">
                <a:effectLst/>
                <a:latin typeface="Calibri" panose="020F0502020204030204" pitchFamily="34" charset="0"/>
                <a:ea typeface="Calibri" panose="020F0502020204030204" pitchFamily="34" charset="0"/>
                <a:cs typeface="Times New Roman" panose="02020603050405020304" pitchFamily="18" charset="0"/>
              </a:rPr>
              <a:t> </a:t>
            </a:r>
            <a:endParaRPr lang="nb-NO"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25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Aktiviteten </a:t>
            </a:r>
            <a:r>
              <a:rPr lang="nb-NO" i="1" dirty="0"/>
              <a:t>Telle i kor</a:t>
            </a:r>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a:xfrm>
            <a:off x="457200" y="2001795"/>
            <a:ext cx="8463280" cy="4017079"/>
          </a:xfrm>
        </p:spPr>
        <p:txBody>
          <a:bodyPr>
            <a:normAutofit fontScale="92500" lnSpcReduction="20000"/>
          </a:bodyPr>
          <a:lstStyle/>
          <a:p>
            <a:pPr marL="0" indent="0">
              <a:buNone/>
            </a:pPr>
            <a:r>
              <a:rPr lang="nb-NO" dirty="0"/>
              <a:t>Gå sammen i grupper på 6-10 personer. </a:t>
            </a:r>
          </a:p>
          <a:p>
            <a:pPr marL="0" indent="0">
              <a:buNone/>
            </a:pPr>
            <a:r>
              <a:rPr lang="nb-NO" dirty="0"/>
              <a:t>Bruk </a:t>
            </a:r>
            <a:r>
              <a:rPr lang="nb-NO" i="1" dirty="0"/>
              <a:t>Undervisningsnotat Modul 4</a:t>
            </a:r>
            <a:r>
              <a:rPr lang="nb-NO" dirty="0"/>
              <a:t> og planlegg aktiviteten </a:t>
            </a:r>
            <a:br>
              <a:rPr lang="nb-NO" dirty="0"/>
            </a:br>
            <a:r>
              <a:rPr lang="nb-NO" i="1" dirty="0"/>
              <a:t>Telle med 4 fra 4</a:t>
            </a:r>
            <a:r>
              <a:rPr lang="nb-NO" dirty="0"/>
              <a:t>. </a:t>
            </a:r>
            <a:br>
              <a:rPr lang="nb-NO" dirty="0"/>
            </a:br>
            <a:r>
              <a:rPr lang="nb-NO" i="1" dirty="0"/>
              <a:t> </a:t>
            </a:r>
            <a:r>
              <a:rPr lang="nb-NO" dirty="0"/>
              <a:t> </a:t>
            </a:r>
          </a:p>
          <a:p>
            <a:pPr marL="0" indent="0">
              <a:buNone/>
            </a:pPr>
            <a:r>
              <a:rPr lang="nb-NO" dirty="0"/>
              <a:t>Diskuter de ulike momentene i undervisningsnotatet og bli enig om et felles notat. </a:t>
            </a:r>
          </a:p>
          <a:p>
            <a:pPr marL="0" lvl="0" indent="0">
              <a:buNone/>
            </a:pPr>
            <a:r>
              <a:rPr lang="nb-NO" dirty="0"/>
              <a:t>Tenk gjennom:</a:t>
            </a:r>
          </a:p>
          <a:p>
            <a:pPr lvl="0"/>
            <a:r>
              <a:rPr lang="nb-NO" dirty="0"/>
              <a:t>hvilke mønster elevene kan komme til å se</a:t>
            </a:r>
          </a:p>
          <a:p>
            <a:r>
              <a:rPr lang="nb-NO" dirty="0"/>
              <a:t>hvilket mønster dere ønsker at elevene skal begrunne</a:t>
            </a:r>
          </a:p>
          <a:p>
            <a:r>
              <a:rPr lang="nb-NO" dirty="0"/>
              <a:t>hvordan elevenes innspill skal representeres på tavla </a:t>
            </a:r>
          </a:p>
          <a:p>
            <a:r>
              <a:rPr lang="nb-NO" dirty="0"/>
              <a:t>hvordan samtaletrekket Repetere kan bidra til at både lærer og medelever får klarhet i hvordan elevene tenker</a:t>
            </a:r>
          </a:p>
        </p:txBody>
      </p:sp>
    </p:spTree>
    <p:extLst>
      <p:ext uri="{BB962C8B-B14F-4D97-AF65-F5344CB8AC3E}">
        <p14:creationId xmlns:p14="http://schemas.microsoft.com/office/powerpoint/2010/main" val="2290945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E8720AC6-3399-4550-9FAB-4E9A7702B94B}"/>
              </a:ext>
            </a:extLst>
          </p:cNvPr>
          <p:cNvSpPr>
            <a:spLocks noGrp="1"/>
          </p:cNvSpPr>
          <p:nvPr>
            <p:ph type="title"/>
          </p:nvPr>
        </p:nvSpPr>
        <p:spPr/>
        <p:txBody>
          <a:bodyPr/>
          <a:lstStyle/>
          <a:p>
            <a:r>
              <a:rPr lang="nb-NO" dirty="0"/>
              <a:t>Planlegging fortsetter</a:t>
            </a:r>
            <a:endParaRPr lang="nb-NO" i="1" dirty="0"/>
          </a:p>
        </p:txBody>
      </p:sp>
      <p:sp>
        <p:nvSpPr>
          <p:cNvPr id="5" name="Plassholder for innhold 4">
            <a:extLst>
              <a:ext uri="{FF2B5EF4-FFF2-40B4-BE49-F238E27FC236}">
                <a16:creationId xmlns:a16="http://schemas.microsoft.com/office/drawing/2014/main" id="{9716D20D-E3B9-4DCA-9EE8-7FFE02EB38A2}"/>
              </a:ext>
            </a:extLst>
          </p:cNvPr>
          <p:cNvSpPr>
            <a:spLocks noGrp="1"/>
          </p:cNvSpPr>
          <p:nvPr>
            <p:ph idx="1"/>
          </p:nvPr>
        </p:nvSpPr>
        <p:spPr/>
        <p:txBody>
          <a:bodyPr>
            <a:normAutofit/>
          </a:bodyPr>
          <a:lstStyle/>
          <a:p>
            <a:pPr marL="0" indent="0">
              <a:buNone/>
            </a:pPr>
            <a:r>
              <a:rPr lang="nb-NO" dirty="0"/>
              <a:t>Alle deltakerne noterer det dere blir enige om i undervisningsnotatet. La én av deltakerne passe tiden, slik at dere får god tid til å drøfte alle fasene i undervisningsøkta.</a:t>
            </a:r>
            <a:br>
              <a:rPr lang="nb-NO" dirty="0"/>
            </a:br>
            <a:endParaRPr lang="nb-NO" dirty="0"/>
          </a:p>
          <a:p>
            <a:pPr marL="0" indent="0">
              <a:buNone/>
            </a:pPr>
            <a:r>
              <a:rPr lang="nb-NO" dirty="0"/>
              <a:t>Velg til slutt hvem av dere som skal lede en øving mens kollegene er «elever». </a:t>
            </a:r>
          </a:p>
          <a:p>
            <a:endParaRPr lang="nb-NO" dirty="0"/>
          </a:p>
        </p:txBody>
      </p:sp>
    </p:spTree>
    <p:extLst>
      <p:ext uri="{BB962C8B-B14F-4D97-AF65-F5344CB8AC3E}">
        <p14:creationId xmlns:p14="http://schemas.microsoft.com/office/powerpoint/2010/main" val="1620937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4. Øving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10" name="Bilde 9" descr="Et bilde som inneholder objekt, klokke, stor&#10;&#10;Automatisk generert beskrivelse">
            <a:extLst>
              <a:ext uri="{FF2B5EF4-FFF2-40B4-BE49-F238E27FC236}">
                <a16:creationId xmlns:a16="http://schemas.microsoft.com/office/drawing/2014/main" id="{429E751F-17F3-417C-A331-D30CAD4B0AEC}"/>
              </a:ext>
            </a:extLst>
          </p:cNvPr>
          <p:cNvPicPr>
            <a:picLocks noChangeAspect="1"/>
          </p:cNvPicPr>
          <p:nvPr/>
        </p:nvPicPr>
        <p:blipFill>
          <a:blip r:embed="rId4"/>
          <a:stretch>
            <a:fillRect/>
          </a:stretch>
        </p:blipFill>
        <p:spPr>
          <a:xfrm>
            <a:off x="3084279" y="1046813"/>
            <a:ext cx="2975439" cy="3600000"/>
          </a:xfrm>
          <a:prstGeom prst="rect">
            <a:avLst/>
          </a:prstGeom>
        </p:spPr>
      </p:pic>
    </p:spTree>
    <p:extLst>
      <p:ext uri="{BB962C8B-B14F-4D97-AF65-F5344CB8AC3E}">
        <p14:creationId xmlns:p14="http://schemas.microsoft.com/office/powerpoint/2010/main" val="2684000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Øve med kolleger</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p:txBody>
          <a:bodyPr>
            <a:normAutofit/>
          </a:bodyPr>
          <a:lstStyle/>
          <a:p>
            <a:pPr marL="0" indent="0">
              <a:buNone/>
            </a:pPr>
            <a:r>
              <a:rPr lang="nb-NO" dirty="0"/>
              <a:t>Deltakerne i planleggingsgruppen øver på aktiviteten. En eller to deltakere har rollen som lærer, resten er «elever». «Læreren» følger undervisningsnotatet og gjennomfører aktiviteten slik gruppen har planlagt. Undervisningsnotatet kan justeres etter erfaringene dere gjør under øvingen. </a:t>
            </a:r>
          </a:p>
          <a:p>
            <a:endParaRPr lang="nb-NO" dirty="0"/>
          </a:p>
        </p:txBody>
      </p:sp>
    </p:spTree>
    <p:extLst>
      <p:ext uri="{BB962C8B-B14F-4D97-AF65-F5344CB8AC3E}">
        <p14:creationId xmlns:p14="http://schemas.microsoft.com/office/powerpoint/2010/main" val="1568957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Time-Out</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205965"/>
          </a:xfrm>
        </p:spPr>
        <p:txBody>
          <a:bodyPr>
            <a:normAutofit/>
          </a:bodyPr>
          <a:lstStyle/>
          <a:p>
            <a:pPr marL="0" indent="0">
              <a:buNone/>
            </a:pPr>
            <a:r>
              <a:rPr lang="nb-NO" dirty="0"/>
              <a:t>Både «læreren» og «elevene» kan be om Time-Out. Da tar dere et kort avbrekk for å avklare viktige spørsmål eller minne om ting gruppen er blitt enige om under planleggingen. </a:t>
            </a:r>
          </a:p>
          <a:p>
            <a:pPr marL="0" indent="0">
              <a:buNone/>
            </a:pPr>
            <a:endParaRPr lang="nb-NO" dirty="0"/>
          </a:p>
          <a:p>
            <a:pPr marL="0" indent="0">
              <a:buNone/>
            </a:pPr>
            <a:r>
              <a:rPr lang="nb-NO" dirty="0"/>
              <a:t>Det kan for eksempel dreie seg om hvordan dere vil</a:t>
            </a:r>
          </a:p>
          <a:p>
            <a:pPr lvl="0"/>
            <a:r>
              <a:rPr lang="nb-NO" dirty="0"/>
              <a:t>gi respons til elevenes innspill</a:t>
            </a:r>
          </a:p>
          <a:p>
            <a:pPr lvl="0"/>
            <a:r>
              <a:rPr lang="nb-NO" dirty="0"/>
              <a:t>få elevene til å lytte til hverandre og gi respons på medelevenes innspill</a:t>
            </a:r>
          </a:p>
          <a:p>
            <a:pPr lvl="0"/>
            <a:r>
              <a:rPr lang="nb-NO" dirty="0"/>
              <a:t>disponere tavlen</a:t>
            </a:r>
          </a:p>
          <a:p>
            <a:pPr marL="0" lvl="0" indent="0">
              <a:buNone/>
            </a:pPr>
            <a:endParaRPr lang="nb-NO" dirty="0"/>
          </a:p>
        </p:txBody>
      </p:sp>
    </p:spTree>
    <p:extLst>
      <p:ext uri="{BB962C8B-B14F-4D97-AF65-F5344CB8AC3E}">
        <p14:creationId xmlns:p14="http://schemas.microsoft.com/office/powerpoint/2010/main" val="2815299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22DB718-C12F-4019-B98F-82D367E40A4F}"/>
              </a:ext>
            </a:extLst>
          </p:cNvPr>
          <p:cNvSpPr>
            <a:spLocks noGrp="1"/>
          </p:cNvSpPr>
          <p:nvPr>
            <p:ph type="title"/>
          </p:nvPr>
        </p:nvSpPr>
        <p:spPr/>
        <p:txBody>
          <a:bodyPr/>
          <a:lstStyle/>
          <a:p>
            <a:r>
              <a:rPr lang="nb-NO" dirty="0"/>
              <a:t>Tips til utprøvingen</a:t>
            </a:r>
          </a:p>
        </p:txBody>
      </p:sp>
      <p:sp>
        <p:nvSpPr>
          <p:cNvPr id="5" name="Plassholder for innhold 4">
            <a:extLst>
              <a:ext uri="{FF2B5EF4-FFF2-40B4-BE49-F238E27FC236}">
                <a16:creationId xmlns:a16="http://schemas.microsoft.com/office/drawing/2014/main" id="{2341D9B9-5F07-493D-90BE-96EDDB90B102}"/>
              </a:ext>
            </a:extLst>
          </p:cNvPr>
          <p:cNvSpPr>
            <a:spLocks noGrp="1"/>
          </p:cNvSpPr>
          <p:nvPr>
            <p:ph idx="1"/>
          </p:nvPr>
        </p:nvSpPr>
        <p:spPr>
          <a:xfrm>
            <a:off x="457200" y="2001795"/>
            <a:ext cx="8229600" cy="4547051"/>
          </a:xfrm>
        </p:spPr>
        <p:txBody>
          <a:bodyPr>
            <a:normAutofit/>
          </a:bodyPr>
          <a:lstStyle/>
          <a:p>
            <a:pPr marL="0" lvl="0" indent="0">
              <a:buNone/>
            </a:pPr>
            <a:r>
              <a:rPr lang="nb-NO" dirty="0"/>
              <a:t>Opplegget skal prøves ut med elever før dere møtes til oppsummering av utprøvingen.</a:t>
            </a:r>
          </a:p>
          <a:p>
            <a:pPr marL="0" lvl="0" indent="0">
              <a:buNone/>
            </a:pPr>
            <a:endParaRPr lang="nb-NO" dirty="0"/>
          </a:p>
          <a:p>
            <a:pPr marL="0" lvl="0" indent="0">
              <a:buNone/>
            </a:pPr>
            <a:r>
              <a:rPr lang="nb-NO" dirty="0"/>
              <a:t>Læringsutbyttet for lærerne vil bli bedre om (deler av) planleggingsgruppen deltar når opplegget prøves ut med elevene. </a:t>
            </a:r>
          </a:p>
          <a:p>
            <a:pPr marL="0" lvl="0" indent="0">
              <a:buNone/>
            </a:pPr>
            <a:endParaRPr lang="nb-NO" dirty="0"/>
          </a:p>
          <a:p>
            <a:pPr marL="0" lvl="0" indent="0">
              <a:buNone/>
            </a:pPr>
            <a:r>
              <a:rPr lang="nb-NO" dirty="0"/>
              <a:t>Time-out kan også bli benyttet under utprøvingen.</a:t>
            </a:r>
          </a:p>
        </p:txBody>
      </p:sp>
    </p:spTree>
    <p:extLst>
      <p:ext uri="{BB962C8B-B14F-4D97-AF65-F5344CB8AC3E}">
        <p14:creationId xmlns:p14="http://schemas.microsoft.com/office/powerpoint/2010/main" val="3010719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solidFill>
                  <a:schemeClr val="bg1"/>
                </a:solidFill>
              </a:rPr>
              <a:t>5. Utprøving med elever</a:t>
            </a:r>
            <a:endParaRPr lang="nb-NO" sz="24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a:extLst>
              <a:ext uri="{FF2B5EF4-FFF2-40B4-BE49-F238E27FC236}">
                <a16:creationId xmlns:a16="http://schemas.microsoft.com/office/drawing/2014/main" id="{406F5372-45B8-425E-A627-6ADD0F5AE5F6}"/>
              </a:ext>
            </a:extLst>
          </p:cNvPr>
          <p:cNvPicPr>
            <a:picLocks noChangeAspect="1"/>
          </p:cNvPicPr>
          <p:nvPr/>
        </p:nvPicPr>
        <p:blipFill>
          <a:blip r:embed="rId4"/>
          <a:stretch>
            <a:fillRect/>
          </a:stretch>
        </p:blipFill>
        <p:spPr>
          <a:xfrm>
            <a:off x="3007116" y="1046813"/>
            <a:ext cx="3129765" cy="3600000"/>
          </a:xfrm>
          <a:prstGeom prst="rect">
            <a:avLst/>
          </a:prstGeom>
        </p:spPr>
      </p:pic>
    </p:spTree>
    <p:extLst>
      <p:ext uri="{BB962C8B-B14F-4D97-AF65-F5344CB8AC3E}">
        <p14:creationId xmlns:p14="http://schemas.microsoft.com/office/powerpoint/2010/main" val="4070302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D65B214-BDCB-45B6-880C-A50AAC69BFA5}"/>
              </a:ext>
            </a:extLst>
          </p:cNvPr>
          <p:cNvSpPr>
            <a:spLocks noGrp="1"/>
          </p:cNvSpPr>
          <p:nvPr>
            <p:ph type="title"/>
          </p:nvPr>
        </p:nvSpPr>
        <p:spPr/>
        <p:txBody>
          <a:bodyPr/>
          <a:lstStyle/>
          <a:p>
            <a:r>
              <a:rPr lang="nb-NO" dirty="0"/>
              <a:t>Utprøving med elever</a:t>
            </a:r>
          </a:p>
        </p:txBody>
      </p:sp>
      <p:sp>
        <p:nvSpPr>
          <p:cNvPr id="3" name="Plassholder for innhold 2">
            <a:extLst>
              <a:ext uri="{FF2B5EF4-FFF2-40B4-BE49-F238E27FC236}">
                <a16:creationId xmlns:a16="http://schemas.microsoft.com/office/drawing/2014/main" id="{6C681C38-3BA6-40B7-AD6E-676D5E71E3C4}"/>
              </a:ext>
            </a:extLst>
          </p:cNvPr>
          <p:cNvSpPr>
            <a:spLocks noGrp="1"/>
          </p:cNvSpPr>
          <p:nvPr>
            <p:ph idx="1"/>
          </p:nvPr>
        </p:nvSpPr>
        <p:spPr>
          <a:xfrm>
            <a:off x="457200" y="2001795"/>
            <a:ext cx="8229600" cy="4512216"/>
          </a:xfrm>
        </p:spPr>
        <p:txBody>
          <a:bodyPr>
            <a:normAutofit/>
          </a:bodyPr>
          <a:lstStyle/>
          <a:p>
            <a:pPr marL="0" indent="0">
              <a:buNone/>
            </a:pPr>
            <a:r>
              <a:rPr lang="nb-NO" dirty="0"/>
              <a:t>Bruk undervisningsnotatet og gjennomfør aktiviteten slik gruppen har planlagt.</a:t>
            </a:r>
          </a:p>
          <a:p>
            <a:pPr marL="0" indent="0">
              <a:buNone/>
            </a:pPr>
            <a:endParaRPr lang="nb-NO" dirty="0"/>
          </a:p>
          <a:p>
            <a:pPr marL="0" indent="0">
              <a:buNone/>
            </a:pPr>
            <a:r>
              <a:rPr lang="nb-NO" dirty="0"/>
              <a:t>Bruk Time-Out om dere er flere sammen om utprøvingen. </a:t>
            </a:r>
          </a:p>
          <a:p>
            <a:pPr marL="0" indent="0">
              <a:buNone/>
            </a:pPr>
            <a:endParaRPr lang="nb-NO" dirty="0"/>
          </a:p>
          <a:p>
            <a:pPr marL="0" indent="0">
              <a:buNone/>
            </a:pPr>
            <a:r>
              <a:rPr lang="nb-NO" dirty="0"/>
              <a:t>Dere kan for eksempel diskutere hvordan dere kan gi passende respons eller invitere flere elever inn i samtalen.</a:t>
            </a:r>
          </a:p>
          <a:p>
            <a:pPr marL="0" indent="0">
              <a:buNone/>
            </a:pPr>
            <a:endParaRPr lang="nb-NO" dirty="0"/>
          </a:p>
          <a:p>
            <a:endParaRPr lang="nb-NO" dirty="0"/>
          </a:p>
        </p:txBody>
      </p:sp>
    </p:spTree>
    <p:extLst>
      <p:ext uri="{BB962C8B-B14F-4D97-AF65-F5344CB8AC3E}">
        <p14:creationId xmlns:p14="http://schemas.microsoft.com/office/powerpoint/2010/main" val="1023416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286DD38-25D5-45FC-BE66-ABB537C268DF}"/>
              </a:ext>
            </a:extLst>
          </p:cNvPr>
          <p:cNvSpPr>
            <a:spLocks noGrp="1"/>
          </p:cNvSpPr>
          <p:nvPr>
            <p:ph type="title"/>
          </p:nvPr>
        </p:nvSpPr>
        <p:spPr/>
        <p:txBody>
          <a:bodyPr/>
          <a:lstStyle/>
          <a:p>
            <a:r>
              <a:rPr lang="nb-NO" dirty="0"/>
              <a:t>Dokumentasjon</a:t>
            </a:r>
          </a:p>
        </p:txBody>
      </p:sp>
      <p:sp>
        <p:nvSpPr>
          <p:cNvPr id="3" name="Plassholder for innhold 2">
            <a:extLst>
              <a:ext uri="{FF2B5EF4-FFF2-40B4-BE49-F238E27FC236}">
                <a16:creationId xmlns:a16="http://schemas.microsoft.com/office/drawing/2014/main" id="{19088459-138A-4F6E-ABF5-5A9F24B07ED8}"/>
              </a:ext>
            </a:extLst>
          </p:cNvPr>
          <p:cNvSpPr>
            <a:spLocks noGrp="1"/>
          </p:cNvSpPr>
          <p:nvPr>
            <p:ph idx="1"/>
          </p:nvPr>
        </p:nvSpPr>
        <p:spPr/>
        <p:txBody>
          <a:bodyPr/>
          <a:lstStyle/>
          <a:p>
            <a:pPr lvl="0"/>
            <a:r>
              <a:rPr lang="nb-NO" dirty="0"/>
              <a:t>Bruk gjerne mobil og ta lydopptak under gjennomføringen.</a:t>
            </a:r>
          </a:p>
          <a:p>
            <a:pPr lvl="0"/>
            <a:r>
              <a:rPr lang="nb-NO" dirty="0"/>
              <a:t>Noter etter utprøvingen hva du mener du lyktes med og </a:t>
            </a:r>
            <a:br>
              <a:rPr lang="nb-NO" dirty="0"/>
            </a:br>
            <a:r>
              <a:rPr lang="nb-NO" dirty="0"/>
              <a:t>hva som var utfordrende.</a:t>
            </a:r>
          </a:p>
          <a:p>
            <a:pPr lvl="0"/>
            <a:r>
              <a:rPr lang="nb-NO" dirty="0"/>
              <a:t>Ta bilde av det tavlene/plakatene etter at </a:t>
            </a:r>
            <a:br>
              <a:rPr lang="nb-NO" dirty="0"/>
            </a:br>
            <a:r>
              <a:rPr lang="nb-NO" dirty="0"/>
              <a:t>aktiviteten er prøvd ut</a:t>
            </a:r>
          </a:p>
          <a:p>
            <a:pPr lvl="0"/>
            <a:endParaRPr lang="nb-NO" dirty="0"/>
          </a:p>
          <a:p>
            <a:pPr marL="0" indent="0">
              <a:buNone/>
            </a:pPr>
            <a:r>
              <a:rPr lang="nb-NO" dirty="0"/>
              <a:t>Er dere flere sammen bør dere lage et felles notat. </a:t>
            </a:r>
          </a:p>
          <a:p>
            <a:pPr marL="0" lvl="0" indent="0">
              <a:buNone/>
            </a:pPr>
            <a:endParaRPr lang="nb-NO" dirty="0"/>
          </a:p>
          <a:p>
            <a:endParaRPr lang="nb-NO" dirty="0"/>
          </a:p>
        </p:txBody>
      </p:sp>
    </p:spTree>
    <p:extLst>
      <p:ext uri="{BB962C8B-B14F-4D97-AF65-F5344CB8AC3E}">
        <p14:creationId xmlns:p14="http://schemas.microsoft.com/office/powerpoint/2010/main" val="3736969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6. Vurdering/refleksjon</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6" name="Bilde 5" descr="Et bilde som inneholder objekt, klokke, stor&#10;&#10;Automatisk generert beskrivelse">
            <a:extLst>
              <a:ext uri="{FF2B5EF4-FFF2-40B4-BE49-F238E27FC236}">
                <a16:creationId xmlns:a16="http://schemas.microsoft.com/office/drawing/2014/main" id="{F23091C3-99DA-4753-A0BA-6D77F143BD88}"/>
              </a:ext>
            </a:extLst>
          </p:cNvPr>
          <p:cNvPicPr>
            <a:picLocks noChangeAspect="1"/>
          </p:cNvPicPr>
          <p:nvPr/>
        </p:nvPicPr>
        <p:blipFill>
          <a:blip r:embed="rId4"/>
          <a:stretch>
            <a:fillRect/>
          </a:stretch>
        </p:blipFill>
        <p:spPr>
          <a:xfrm>
            <a:off x="3084281" y="1046813"/>
            <a:ext cx="2975436" cy="3600000"/>
          </a:xfrm>
          <a:prstGeom prst="rect">
            <a:avLst/>
          </a:prstGeom>
        </p:spPr>
      </p:pic>
    </p:spTree>
    <p:extLst>
      <p:ext uri="{BB962C8B-B14F-4D97-AF65-F5344CB8AC3E}">
        <p14:creationId xmlns:p14="http://schemas.microsoft.com/office/powerpoint/2010/main" val="364445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912AC12E-EFC9-48BE-9E8F-9FA04D1931ED}"/>
              </a:ext>
            </a:extLst>
          </p:cNvPr>
          <p:cNvSpPr>
            <a:spLocks noGrp="1"/>
          </p:cNvSpPr>
          <p:nvPr>
            <p:ph type="title"/>
          </p:nvPr>
        </p:nvSpPr>
        <p:spPr/>
        <p:txBody>
          <a:bodyPr/>
          <a:lstStyle/>
          <a:p>
            <a:r>
              <a:rPr lang="nb-NO" dirty="0"/>
              <a:t>Om modulen</a:t>
            </a:r>
          </a:p>
        </p:txBody>
      </p:sp>
      <p:sp>
        <p:nvSpPr>
          <p:cNvPr id="5" name="Plassholder for innhold 4">
            <a:extLst>
              <a:ext uri="{FF2B5EF4-FFF2-40B4-BE49-F238E27FC236}">
                <a16:creationId xmlns:a16="http://schemas.microsoft.com/office/drawing/2014/main" id="{0BD586C4-3C92-4F0B-9B51-A49813BDAD90}"/>
              </a:ext>
            </a:extLst>
          </p:cNvPr>
          <p:cNvSpPr>
            <a:spLocks noGrp="1"/>
          </p:cNvSpPr>
          <p:nvPr>
            <p:ph idx="1"/>
          </p:nvPr>
        </p:nvSpPr>
        <p:spPr/>
        <p:txBody>
          <a:bodyPr/>
          <a:lstStyle/>
          <a:p>
            <a:pPr marL="0" indent="0">
              <a:buNone/>
            </a:pPr>
            <a:r>
              <a:rPr lang="nb-NO" dirty="0"/>
              <a:t>Denne modulen legger spesielt vekt på</a:t>
            </a:r>
          </a:p>
          <a:p>
            <a:pPr lvl="0"/>
            <a:r>
              <a:rPr lang="nb-NO" dirty="0"/>
              <a:t>kjerneelementet </a:t>
            </a:r>
            <a:r>
              <a:rPr lang="nb-NO" i="1" dirty="0"/>
              <a:t>Utforsking og problemløsing </a:t>
            </a:r>
            <a:endParaRPr lang="nb-NO" dirty="0"/>
          </a:p>
          <a:p>
            <a:pPr lvl="0"/>
            <a:r>
              <a:rPr lang="nb-NO" dirty="0"/>
              <a:t>samtaletypen </a:t>
            </a:r>
            <a:r>
              <a:rPr lang="nb-NO" i="1" dirty="0"/>
              <a:t>Åpen strategideling</a:t>
            </a:r>
            <a:endParaRPr lang="nb-NO" dirty="0"/>
          </a:p>
          <a:p>
            <a:pPr lvl="0"/>
            <a:r>
              <a:rPr lang="nb-NO" dirty="0"/>
              <a:t>samtaletrekket </a:t>
            </a:r>
            <a:r>
              <a:rPr lang="nb-NO" i="1" dirty="0"/>
              <a:t>Repetere</a:t>
            </a:r>
            <a:endParaRPr lang="nb-NO" dirty="0"/>
          </a:p>
        </p:txBody>
      </p:sp>
    </p:spTree>
    <p:extLst>
      <p:ext uri="{BB962C8B-B14F-4D97-AF65-F5344CB8AC3E}">
        <p14:creationId xmlns:p14="http://schemas.microsoft.com/office/powerpoint/2010/main" val="1638387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grupper</a:t>
            </a:r>
            <a:br>
              <a:rPr lang="nb-NO" dirty="0"/>
            </a:br>
            <a:r>
              <a:rPr lang="nb-NO" sz="2000" dirty="0"/>
              <a:t>(20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001794"/>
            <a:ext cx="8229600" cy="4754605"/>
          </a:xfrm>
        </p:spPr>
        <p:txBody>
          <a:bodyPr>
            <a:normAutofit/>
          </a:bodyPr>
          <a:lstStyle/>
          <a:p>
            <a:pPr marL="0" indent="0">
              <a:buNone/>
            </a:pPr>
            <a:r>
              <a:rPr lang="nb-NO" dirty="0"/>
              <a:t>Deltakerne deler erfaringene fra utprøvingen i planleggingsgruppene. Ta runden slik at alle får presentere sine tanker og erfaringer. </a:t>
            </a:r>
          </a:p>
          <a:p>
            <a:pPr>
              <a:lnSpc>
                <a:spcPct val="107000"/>
              </a:lnSpc>
              <a:buSzPct val="100000"/>
              <a:tabLst>
                <a:tab pos="457200" algn="l"/>
              </a:tabLst>
            </a:pPr>
            <a:r>
              <a:rPr lang="nb-NO" dirty="0"/>
              <a:t>Hvordan begrunnet elevene mønster de så?</a:t>
            </a:r>
          </a:p>
          <a:p>
            <a:pPr>
              <a:lnSpc>
                <a:spcPct val="107000"/>
              </a:lnSpc>
              <a:buSzPct val="100000"/>
              <a:tabLst>
                <a:tab pos="457200" algn="l"/>
              </a:tabLst>
            </a:pPr>
            <a:r>
              <a:rPr lang="nb-NO" dirty="0"/>
              <a:t>Gjennomførte dere aktiviteten slik dere planla? Hva skyldes eventuelle avvik?</a:t>
            </a:r>
          </a:p>
          <a:p>
            <a:pPr>
              <a:lnSpc>
                <a:spcPct val="107000"/>
              </a:lnSpc>
              <a:spcAft>
                <a:spcPts val="800"/>
              </a:spcAft>
              <a:buSzPct val="100000"/>
              <a:tabLst>
                <a:tab pos="457200" algn="l"/>
              </a:tabLst>
            </a:pPr>
            <a:r>
              <a:rPr lang="nb-NO" dirty="0"/>
              <a:t>Hvordan fungerte samtaletrekkene dere hadde planlagt å bruke? Gi konkrete eksempler.</a:t>
            </a:r>
          </a:p>
          <a:p>
            <a:pPr marL="0" indent="0">
              <a:buNone/>
            </a:pPr>
            <a:r>
              <a:rPr lang="nb-NO" dirty="0"/>
              <a:t>Hver gruppe noterer to-tre momenter dere vil dele med resten av kollegiet.</a:t>
            </a:r>
          </a:p>
          <a:p>
            <a:pPr lvl="0"/>
            <a:endParaRPr lang="nb-NO" dirty="0"/>
          </a:p>
          <a:p>
            <a:endParaRPr lang="nb-NO" dirty="0"/>
          </a:p>
          <a:p>
            <a:endParaRPr lang="nb-NO" dirty="0"/>
          </a:p>
        </p:txBody>
      </p:sp>
    </p:spTree>
    <p:extLst>
      <p:ext uri="{BB962C8B-B14F-4D97-AF65-F5344CB8AC3E}">
        <p14:creationId xmlns:p14="http://schemas.microsoft.com/office/powerpoint/2010/main" val="386561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842B863-7FE2-4DE7-B06D-3AE9842B907C}"/>
              </a:ext>
            </a:extLst>
          </p:cNvPr>
          <p:cNvSpPr>
            <a:spLocks noGrp="1"/>
          </p:cNvSpPr>
          <p:nvPr>
            <p:ph type="title"/>
          </p:nvPr>
        </p:nvSpPr>
        <p:spPr/>
        <p:txBody>
          <a:bodyPr>
            <a:normAutofit/>
          </a:bodyPr>
          <a:lstStyle/>
          <a:p>
            <a:r>
              <a:rPr lang="nb-NO" dirty="0"/>
              <a:t>Vurdering/refleksjon i plenum</a:t>
            </a:r>
            <a:br>
              <a:rPr lang="nb-NO" dirty="0"/>
            </a:br>
            <a:r>
              <a:rPr lang="nb-NO" sz="2000" dirty="0"/>
              <a:t>(10 minutter)</a:t>
            </a:r>
          </a:p>
        </p:txBody>
      </p:sp>
      <p:sp>
        <p:nvSpPr>
          <p:cNvPr id="5" name="Plassholder for innhold 4">
            <a:extLst>
              <a:ext uri="{FF2B5EF4-FFF2-40B4-BE49-F238E27FC236}">
                <a16:creationId xmlns:a16="http://schemas.microsoft.com/office/drawing/2014/main" id="{962DA3C7-07C0-41F6-BD3C-5B93CA57AF6F}"/>
              </a:ext>
            </a:extLst>
          </p:cNvPr>
          <p:cNvSpPr>
            <a:spLocks noGrp="1"/>
          </p:cNvSpPr>
          <p:nvPr>
            <p:ph idx="1"/>
          </p:nvPr>
        </p:nvSpPr>
        <p:spPr>
          <a:xfrm>
            <a:off x="457200" y="2438399"/>
            <a:ext cx="8229600" cy="4032069"/>
          </a:xfrm>
        </p:spPr>
        <p:txBody>
          <a:bodyPr>
            <a:normAutofit/>
          </a:bodyPr>
          <a:lstStyle/>
          <a:p>
            <a:pPr marL="0" indent="0">
              <a:buNone/>
            </a:pPr>
            <a:r>
              <a:rPr lang="nb-NO" dirty="0"/>
              <a:t>Hver gruppe deler momentene dere har valgt med kollegene.</a:t>
            </a:r>
          </a:p>
          <a:p>
            <a:endParaRPr lang="nb-NO" dirty="0"/>
          </a:p>
        </p:txBody>
      </p:sp>
    </p:spTree>
    <p:extLst>
      <p:ext uri="{BB962C8B-B14F-4D97-AF65-F5344CB8AC3E}">
        <p14:creationId xmlns:p14="http://schemas.microsoft.com/office/powerpoint/2010/main" val="3140410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Neste modul</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objekt&#10;&#10;Automatisk generert beskrivelse">
            <a:extLst>
              <a:ext uri="{FF2B5EF4-FFF2-40B4-BE49-F238E27FC236}">
                <a16:creationId xmlns:a16="http://schemas.microsoft.com/office/drawing/2014/main" id="{45340AE3-CD3F-45A6-9F2F-E224796B6C7B}"/>
              </a:ext>
            </a:extLst>
          </p:cNvPr>
          <p:cNvPicPr>
            <a:picLocks noChangeAspect="1"/>
          </p:cNvPicPr>
          <p:nvPr/>
        </p:nvPicPr>
        <p:blipFill>
          <a:blip r:embed="rId4"/>
          <a:stretch>
            <a:fillRect/>
          </a:stretch>
        </p:blipFill>
        <p:spPr>
          <a:xfrm>
            <a:off x="-1" y="1263782"/>
            <a:ext cx="9316721" cy="4069180"/>
          </a:xfrm>
          <a:prstGeom prst="rect">
            <a:avLst/>
          </a:prstGeom>
        </p:spPr>
      </p:pic>
      <p:sp>
        <p:nvSpPr>
          <p:cNvPr id="6" name="Rektangel 5">
            <a:extLst>
              <a:ext uri="{FF2B5EF4-FFF2-40B4-BE49-F238E27FC236}">
                <a16:creationId xmlns:a16="http://schemas.microsoft.com/office/drawing/2014/main" id="{F4A8DC6F-22C1-4013-AFF7-DD8DAA58DF3D}"/>
              </a:ext>
            </a:extLst>
          </p:cNvPr>
          <p:cNvSpPr/>
          <p:nvPr/>
        </p:nvSpPr>
        <p:spPr>
          <a:xfrm>
            <a:off x="4087765" y="3244334"/>
            <a:ext cx="3965445" cy="553998"/>
          </a:xfrm>
          <a:prstGeom prst="rect">
            <a:avLst/>
          </a:prstGeom>
        </p:spPr>
        <p:txBody>
          <a:bodyPr wrap="none">
            <a:spAutoFit/>
          </a:bodyPr>
          <a:lstStyle/>
          <a:p>
            <a:r>
              <a:rPr lang="nb-NO" sz="3000" dirty="0">
                <a:solidFill>
                  <a:schemeClr val="bg1"/>
                </a:solidFill>
                <a:latin typeface="Calibri" panose="020F0502020204030204" pitchFamily="34" charset="0"/>
                <a:ea typeface="Calibri" panose="020F0502020204030204" pitchFamily="34" charset="0"/>
                <a:cs typeface="Times New Roman" panose="02020603050405020304" pitchFamily="18" charset="0"/>
              </a:rPr>
              <a:t>Modul 5 Argumentasjon</a:t>
            </a:r>
            <a:endParaRPr lang="nb-NO" sz="3000" dirty="0">
              <a:solidFill>
                <a:schemeClr val="bg1"/>
              </a:solidFill>
            </a:endParaRPr>
          </a:p>
        </p:txBody>
      </p:sp>
    </p:spTree>
    <p:extLst>
      <p:ext uri="{BB962C8B-B14F-4D97-AF65-F5344CB8AC3E}">
        <p14:creationId xmlns:p14="http://schemas.microsoft.com/office/powerpoint/2010/main" val="15762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1B292F-7E01-46DA-9A86-17948127E8F6}"/>
              </a:ext>
            </a:extLst>
          </p:cNvPr>
          <p:cNvSpPr>
            <a:spLocks noGrp="1"/>
          </p:cNvSpPr>
          <p:nvPr>
            <p:ph type="title"/>
          </p:nvPr>
        </p:nvSpPr>
        <p:spPr/>
        <p:txBody>
          <a:bodyPr/>
          <a:lstStyle/>
          <a:p>
            <a:r>
              <a:rPr lang="nb-NO" dirty="0"/>
              <a:t>Mål</a:t>
            </a:r>
          </a:p>
        </p:txBody>
      </p:sp>
      <p:sp>
        <p:nvSpPr>
          <p:cNvPr id="3" name="Plassholder for innhold 2">
            <a:extLst>
              <a:ext uri="{FF2B5EF4-FFF2-40B4-BE49-F238E27FC236}">
                <a16:creationId xmlns:a16="http://schemas.microsoft.com/office/drawing/2014/main" id="{411BB7A2-7DF6-4709-93CC-D70ABD4F31B1}"/>
              </a:ext>
            </a:extLst>
          </p:cNvPr>
          <p:cNvSpPr>
            <a:spLocks noGrp="1"/>
          </p:cNvSpPr>
          <p:nvPr>
            <p:ph idx="1"/>
          </p:nvPr>
        </p:nvSpPr>
        <p:spPr/>
        <p:txBody>
          <a:bodyPr/>
          <a:lstStyle/>
          <a:p>
            <a:pPr marL="0" indent="0">
              <a:buNone/>
            </a:pPr>
            <a:r>
              <a:rPr lang="nb-NO" dirty="0"/>
              <a:t>Målet med denne modulen er at deltakerne skal</a:t>
            </a:r>
          </a:p>
          <a:p>
            <a:pPr lvl="0"/>
            <a:r>
              <a:rPr lang="nb-NO" dirty="0"/>
              <a:t>legge til rette for en matematisk samtale rundt en telling</a:t>
            </a:r>
          </a:p>
          <a:p>
            <a:pPr lvl="0"/>
            <a:r>
              <a:rPr lang="nb-NO" dirty="0"/>
              <a:t>planlegge for å rette elevenes oppmerksomhet mot mønster i tall og hvordan mønster kan utnyttes i beregninger</a:t>
            </a:r>
          </a:p>
          <a:p>
            <a:pPr lvl="0"/>
            <a:r>
              <a:rPr lang="nb-NO" dirty="0"/>
              <a:t>legge spesiell vekt på å orientere elevene mot hverandres ideer ved bruk av samtaletrekket </a:t>
            </a:r>
            <a:r>
              <a:rPr lang="nb-NO" i="1" dirty="0"/>
              <a:t>repetere</a:t>
            </a:r>
            <a:endParaRPr lang="nb-NO" dirty="0"/>
          </a:p>
        </p:txBody>
      </p:sp>
    </p:spTree>
    <p:extLst>
      <p:ext uri="{BB962C8B-B14F-4D97-AF65-F5344CB8AC3E}">
        <p14:creationId xmlns:p14="http://schemas.microsoft.com/office/powerpoint/2010/main" val="2760660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1. Forberedelse</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10" name="Bilde 9" descr="Et bilde som inneholder objekt, klokke, stor&#10;&#10;Automatisk generert beskrivelse">
            <a:extLst>
              <a:ext uri="{FF2B5EF4-FFF2-40B4-BE49-F238E27FC236}">
                <a16:creationId xmlns:a16="http://schemas.microsoft.com/office/drawing/2014/main" id="{2AAC6FBB-E204-4FFE-BF8A-FC0D322E02F5}"/>
              </a:ext>
            </a:extLst>
          </p:cNvPr>
          <p:cNvPicPr>
            <a:picLocks noChangeAspect="1"/>
          </p:cNvPicPr>
          <p:nvPr/>
        </p:nvPicPr>
        <p:blipFill>
          <a:blip r:embed="rId4"/>
          <a:stretch>
            <a:fillRect/>
          </a:stretch>
        </p:blipFill>
        <p:spPr>
          <a:xfrm>
            <a:off x="3084279" y="1046813"/>
            <a:ext cx="2975439" cy="3600000"/>
          </a:xfrm>
          <a:prstGeom prst="rect">
            <a:avLst/>
          </a:prstGeom>
        </p:spPr>
      </p:pic>
    </p:spTree>
    <p:extLst>
      <p:ext uri="{BB962C8B-B14F-4D97-AF65-F5344CB8AC3E}">
        <p14:creationId xmlns:p14="http://schemas.microsoft.com/office/powerpoint/2010/main" val="1380968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DD2BFEF-88B4-4791-95C2-EBCDC50B526D}"/>
              </a:ext>
            </a:extLst>
          </p:cNvPr>
          <p:cNvSpPr>
            <a:spLocks noGrp="1"/>
          </p:cNvSpPr>
          <p:nvPr>
            <p:ph type="title"/>
          </p:nvPr>
        </p:nvSpPr>
        <p:spPr/>
        <p:txBody>
          <a:bodyPr/>
          <a:lstStyle/>
          <a:p>
            <a:r>
              <a:rPr lang="nb-NO" dirty="0"/>
              <a:t>Les, se film og reflekter</a:t>
            </a:r>
          </a:p>
        </p:txBody>
      </p:sp>
      <p:sp>
        <p:nvSpPr>
          <p:cNvPr id="3" name="Plassholder for innhold 2">
            <a:extLst>
              <a:ext uri="{FF2B5EF4-FFF2-40B4-BE49-F238E27FC236}">
                <a16:creationId xmlns:a16="http://schemas.microsoft.com/office/drawing/2014/main" id="{CCC34E25-7E34-41CE-B65F-0D04FA21AE07}"/>
              </a:ext>
            </a:extLst>
          </p:cNvPr>
          <p:cNvSpPr>
            <a:spLocks noGrp="1"/>
          </p:cNvSpPr>
          <p:nvPr>
            <p:ph idx="1"/>
          </p:nvPr>
        </p:nvSpPr>
        <p:spPr>
          <a:xfrm>
            <a:off x="457200" y="2001795"/>
            <a:ext cx="8229600" cy="4317725"/>
          </a:xfrm>
        </p:spPr>
        <p:txBody>
          <a:bodyPr>
            <a:normAutofit fontScale="92500"/>
          </a:bodyPr>
          <a:lstStyle/>
          <a:p>
            <a:pPr marL="0" indent="0">
              <a:buNone/>
            </a:pPr>
            <a:r>
              <a:rPr lang="nb-NO" dirty="0"/>
              <a:t>Individuelt.</a:t>
            </a:r>
          </a:p>
          <a:p>
            <a:pPr marL="0" indent="0">
              <a:buNone/>
            </a:pPr>
            <a:r>
              <a:rPr lang="nb-NO" dirty="0"/>
              <a:t>Les artikkelen </a:t>
            </a:r>
            <a:r>
              <a:rPr lang="nb-NO" i="1" dirty="0"/>
              <a:t>Telle i kor.</a:t>
            </a:r>
            <a:endParaRPr lang="nb-NO" dirty="0"/>
          </a:p>
          <a:p>
            <a:pPr lvl="0"/>
            <a:r>
              <a:rPr lang="nb-NO" dirty="0"/>
              <a:t>Marker deler du finner spesielt viktige, relevante eller interessante.</a:t>
            </a:r>
          </a:p>
          <a:p>
            <a:pPr marL="0" indent="0">
              <a:buNone/>
            </a:pPr>
            <a:endParaRPr lang="nb-NO" dirty="0"/>
          </a:p>
          <a:p>
            <a:pPr marL="0" indent="0">
              <a:buNone/>
            </a:pPr>
            <a:r>
              <a:rPr lang="nb-NO" dirty="0"/>
              <a:t>Se filmen </a:t>
            </a:r>
            <a:r>
              <a:rPr lang="nb-NO" i="1" dirty="0"/>
              <a:t>Telle i kor med 120 fra 120.</a:t>
            </a:r>
            <a:endParaRPr lang="nb-NO" dirty="0"/>
          </a:p>
          <a:p>
            <a:pPr lvl="0"/>
            <a:r>
              <a:rPr lang="nb-NO" dirty="0"/>
              <a:t>Når elevene begrunner mønster/sammenhenger elevene er det ofte bare beskrivelser. Ta utgangspunkt i noen av sammenhengene du har lagt merke til (i artikkelen eller i filmen) og gi et eksempel på en beskrivelse og en begrunnelse.</a:t>
            </a:r>
          </a:p>
          <a:p>
            <a:pPr lvl="0"/>
            <a:endParaRPr lang="nb-NO" dirty="0"/>
          </a:p>
          <a:p>
            <a:pPr marL="0" indent="0">
              <a:buNone/>
            </a:pPr>
            <a:r>
              <a:rPr lang="nb-NO" dirty="0"/>
              <a:t>Ta notatene med til diskusjon i gruppe/plenum.</a:t>
            </a:r>
          </a:p>
          <a:p>
            <a:endParaRPr lang="nb-NO" dirty="0"/>
          </a:p>
        </p:txBody>
      </p:sp>
    </p:spTree>
    <p:extLst>
      <p:ext uri="{BB962C8B-B14F-4D97-AF65-F5344CB8AC3E}">
        <p14:creationId xmlns:p14="http://schemas.microsoft.com/office/powerpoint/2010/main" val="20153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2. Diskusjon av teori</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10" name="Bilde 9" descr="Et bilde som inneholder objekt, klokke, stor&#10;&#10;Automatisk generert beskrivelse">
            <a:extLst>
              <a:ext uri="{FF2B5EF4-FFF2-40B4-BE49-F238E27FC236}">
                <a16:creationId xmlns:a16="http://schemas.microsoft.com/office/drawing/2014/main" id="{429E751F-17F3-417C-A331-D30CAD4B0AEC}"/>
              </a:ext>
            </a:extLst>
          </p:cNvPr>
          <p:cNvPicPr>
            <a:picLocks noChangeAspect="1"/>
          </p:cNvPicPr>
          <p:nvPr/>
        </p:nvPicPr>
        <p:blipFill>
          <a:blip r:embed="rId4"/>
          <a:stretch>
            <a:fillRect/>
          </a:stretch>
        </p:blipFill>
        <p:spPr>
          <a:xfrm>
            <a:off x="3084279" y="1046813"/>
            <a:ext cx="2975439" cy="3600000"/>
          </a:xfrm>
          <a:prstGeom prst="rect">
            <a:avLst/>
          </a:prstGeom>
        </p:spPr>
      </p:pic>
    </p:spTree>
    <p:extLst>
      <p:ext uri="{BB962C8B-B14F-4D97-AF65-F5344CB8AC3E}">
        <p14:creationId xmlns:p14="http://schemas.microsoft.com/office/powerpoint/2010/main" val="390712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 og film i grupper</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p:txBody>
          <a:bodyPr>
            <a:normAutofit/>
          </a:bodyPr>
          <a:lstStyle/>
          <a:p>
            <a:pPr marL="0" indent="0">
              <a:buNone/>
            </a:pPr>
            <a:r>
              <a:rPr lang="nb-NO" dirty="0"/>
              <a:t>Den som leder modulen sørger for at</a:t>
            </a:r>
            <a:r>
              <a:rPr lang="nb-NO" b="1" dirty="0"/>
              <a:t> </a:t>
            </a:r>
            <a:endParaRPr lang="nb-NO" dirty="0"/>
          </a:p>
          <a:p>
            <a:pPr lvl="0"/>
            <a:r>
              <a:rPr lang="nb-NO" dirty="0"/>
              <a:t>alle i gruppen i tur og orden får si det de har merket seg</a:t>
            </a:r>
          </a:p>
          <a:p>
            <a:pPr lvl="0"/>
            <a:r>
              <a:rPr lang="nb-NO" dirty="0"/>
              <a:t>gruppen holder tiden og passer på at dere først og fremst samtaler om spørsmålene</a:t>
            </a:r>
          </a:p>
          <a:p>
            <a:pPr lvl="0"/>
            <a:r>
              <a:rPr lang="nb-NO" dirty="0"/>
              <a:t>blir enig om hva dere skal løfte fram i plenum og hvem som skal gjøre det</a:t>
            </a:r>
          </a:p>
          <a:p>
            <a:pPr lvl="0"/>
            <a:endParaRPr lang="nb-NO" dirty="0"/>
          </a:p>
          <a:p>
            <a:pPr marL="0" indent="0">
              <a:buNone/>
            </a:pPr>
            <a:r>
              <a:rPr lang="nb-NO" dirty="0"/>
              <a:t>Hvis dere er færre enn ti lærere kan dere gjennomføre samarbeidet som en gruppe uten plenum.</a:t>
            </a:r>
          </a:p>
          <a:p>
            <a:pPr lvl="0"/>
            <a:endParaRPr lang="nb-NO" dirty="0"/>
          </a:p>
          <a:p>
            <a:pPr marL="0" indent="0">
              <a:buNone/>
            </a:pPr>
            <a:endParaRPr lang="nb-NO" dirty="0"/>
          </a:p>
          <a:p>
            <a:endParaRPr lang="nb-NO" dirty="0"/>
          </a:p>
        </p:txBody>
      </p:sp>
    </p:spTree>
    <p:extLst>
      <p:ext uri="{BB962C8B-B14F-4D97-AF65-F5344CB8AC3E}">
        <p14:creationId xmlns:p14="http://schemas.microsoft.com/office/powerpoint/2010/main" val="156790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67DC22-1382-47EB-BF0E-929309044AE6}"/>
              </a:ext>
            </a:extLst>
          </p:cNvPr>
          <p:cNvSpPr>
            <a:spLocks noGrp="1"/>
          </p:cNvSpPr>
          <p:nvPr>
            <p:ph type="title"/>
          </p:nvPr>
        </p:nvSpPr>
        <p:spPr/>
        <p:txBody>
          <a:bodyPr/>
          <a:lstStyle/>
          <a:p>
            <a:r>
              <a:rPr lang="nb-NO" dirty="0"/>
              <a:t>Drøfte artikkel og film i plenum</a:t>
            </a:r>
            <a:br>
              <a:rPr lang="nb-NO" dirty="0"/>
            </a:br>
            <a:r>
              <a:rPr lang="nb-NO" sz="2000" dirty="0"/>
              <a:t>(15 minutter)</a:t>
            </a:r>
            <a:endParaRPr lang="nb-NO" dirty="0"/>
          </a:p>
        </p:txBody>
      </p:sp>
      <p:sp>
        <p:nvSpPr>
          <p:cNvPr id="3" name="Plassholder for innhold 2">
            <a:extLst>
              <a:ext uri="{FF2B5EF4-FFF2-40B4-BE49-F238E27FC236}">
                <a16:creationId xmlns:a16="http://schemas.microsoft.com/office/drawing/2014/main" id="{6F4D3B62-E88F-4537-9B64-B026DF32B77A}"/>
              </a:ext>
            </a:extLst>
          </p:cNvPr>
          <p:cNvSpPr>
            <a:spLocks noGrp="1"/>
          </p:cNvSpPr>
          <p:nvPr>
            <p:ph idx="1"/>
          </p:nvPr>
        </p:nvSpPr>
        <p:spPr>
          <a:xfrm>
            <a:off x="457200" y="2275840"/>
            <a:ext cx="8229600" cy="3743034"/>
          </a:xfrm>
        </p:spPr>
        <p:txBody>
          <a:bodyPr>
            <a:normAutofit/>
          </a:bodyPr>
          <a:lstStyle/>
          <a:p>
            <a:pPr marL="0" indent="0">
              <a:buNone/>
            </a:pPr>
            <a:r>
              <a:rPr lang="nb-NO" dirty="0"/>
              <a:t>Gruppene deler momentene de har valgt ut.</a:t>
            </a:r>
            <a:br>
              <a:rPr lang="nb-NO" dirty="0"/>
            </a:br>
            <a:r>
              <a:rPr lang="nb-NO" dirty="0"/>
              <a:t>Noter stikkord som dere kan ta med inn i planleggingen.</a:t>
            </a:r>
          </a:p>
          <a:p>
            <a:endParaRPr lang="nb-NO" dirty="0"/>
          </a:p>
        </p:txBody>
      </p:sp>
    </p:spTree>
    <p:extLst>
      <p:ext uri="{BB962C8B-B14F-4D97-AF65-F5344CB8AC3E}">
        <p14:creationId xmlns:p14="http://schemas.microsoft.com/office/powerpoint/2010/main" val="672367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iform 4"/>
          <p:cNvSpPr/>
          <p:nvPr/>
        </p:nvSpPr>
        <p:spPr>
          <a:xfrm>
            <a:off x="0" y="4646813"/>
            <a:ext cx="9144000" cy="2218615"/>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7" name="Friform 6"/>
          <p:cNvSpPr/>
          <p:nvPr/>
        </p:nvSpPr>
        <p:spPr>
          <a:xfrm>
            <a:off x="0" y="5012575"/>
            <a:ext cx="9144000" cy="1837113"/>
          </a:xfrm>
          <a:custGeom>
            <a:avLst/>
            <a:gdLst>
              <a:gd name="connsiteX0" fmla="*/ 0 w 9144000"/>
              <a:gd name="connsiteY0" fmla="*/ 0 h 2127137"/>
              <a:gd name="connsiteX1" fmla="*/ 250879 w 9144000"/>
              <a:gd name="connsiteY1" fmla="*/ 96626 h 2127137"/>
              <a:gd name="connsiteX2" fmla="*/ 8436033 w 9144000"/>
              <a:gd name="connsiteY2" fmla="*/ 1271439 h 2127137"/>
              <a:gd name="connsiteX3" fmla="*/ 9144000 w 9144000"/>
              <a:gd name="connsiteY3" fmla="*/ 1279855 h 2127137"/>
              <a:gd name="connsiteX4" fmla="*/ 9144000 w 9144000"/>
              <a:gd name="connsiteY4" fmla="*/ 2127137 h 2127137"/>
              <a:gd name="connsiteX5" fmla="*/ 0 w 9144000"/>
              <a:gd name="connsiteY5" fmla="*/ 2127137 h 2127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0" h="2127137">
                <a:moveTo>
                  <a:pt x="0" y="0"/>
                </a:moveTo>
                <a:lnTo>
                  <a:pt x="250879" y="96626"/>
                </a:lnTo>
                <a:cubicBezTo>
                  <a:pt x="3597585" y="1368905"/>
                  <a:pt x="4572014" y="1236597"/>
                  <a:pt x="8436033" y="1271439"/>
                </a:cubicBezTo>
                <a:lnTo>
                  <a:pt x="9144000" y="1279855"/>
                </a:lnTo>
                <a:lnTo>
                  <a:pt x="9144000" y="2127137"/>
                </a:lnTo>
                <a:lnTo>
                  <a:pt x="0" y="2127137"/>
                </a:lnTo>
                <a:close/>
              </a:path>
            </a:pathLst>
          </a:custGeom>
          <a:solidFill>
            <a:srgbClr val="26416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2000" dirty="0" err="1">
              <a:solidFill>
                <a:schemeClr val="bg1"/>
              </a:solidFill>
              <a:latin typeface="Corbel" pitchFamily="34" charset="0"/>
              <a:ea typeface="Verdana" pitchFamily="34" charset="0"/>
              <a:cs typeface="Verdana" pitchFamily="34" charset="0"/>
            </a:endParaRPr>
          </a:p>
        </p:txBody>
      </p:sp>
      <p:sp>
        <p:nvSpPr>
          <p:cNvPr id="2" name="Tittel 1"/>
          <p:cNvSpPr>
            <a:spLocks noGrp="1"/>
          </p:cNvSpPr>
          <p:nvPr>
            <p:ph type="title"/>
          </p:nvPr>
        </p:nvSpPr>
        <p:spPr>
          <a:xfrm>
            <a:off x="457199" y="5899458"/>
            <a:ext cx="8229600" cy="941917"/>
          </a:xfrm>
        </p:spPr>
        <p:txBody>
          <a:bodyPr>
            <a:normAutofit/>
          </a:bodyPr>
          <a:lstStyle/>
          <a:p>
            <a:pPr algn="l"/>
            <a:r>
              <a:rPr lang="nb-NO" dirty="0"/>
              <a:t> </a:t>
            </a:r>
            <a:r>
              <a:rPr lang="nb-NO" dirty="0">
                <a:solidFill>
                  <a:schemeClr val="bg1"/>
                </a:solidFill>
              </a:rPr>
              <a:t>3. Felles planlegging</a:t>
            </a:r>
            <a:endParaRPr lang="nb-NO" sz="3200" dirty="0">
              <a:solidFill>
                <a:schemeClr val="bg1"/>
              </a:solidFill>
            </a:endParaRPr>
          </a:p>
        </p:txBody>
      </p:sp>
      <p:pic>
        <p:nvPicPr>
          <p:cNvPr id="8" name="Bilde 7"/>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462740" y="6271797"/>
            <a:ext cx="448118" cy="411631"/>
          </a:xfrm>
          <a:prstGeom prst="rect">
            <a:avLst/>
          </a:prstGeom>
        </p:spPr>
      </p:pic>
      <p:pic>
        <p:nvPicPr>
          <p:cNvPr id="4" name="Bilde 3" descr="Et bilde som inneholder klokke&#10;&#10;Automatisk generert beskrivelse">
            <a:extLst>
              <a:ext uri="{FF2B5EF4-FFF2-40B4-BE49-F238E27FC236}">
                <a16:creationId xmlns:a16="http://schemas.microsoft.com/office/drawing/2014/main" id="{70FD34CE-AC51-40EA-B087-25C81C2A0998}"/>
              </a:ext>
            </a:extLst>
          </p:cNvPr>
          <p:cNvPicPr>
            <a:picLocks noChangeAspect="1"/>
          </p:cNvPicPr>
          <p:nvPr/>
        </p:nvPicPr>
        <p:blipFill>
          <a:blip r:embed="rId4"/>
          <a:stretch>
            <a:fillRect/>
          </a:stretch>
        </p:blipFill>
        <p:spPr>
          <a:xfrm>
            <a:off x="2956053" y="1588815"/>
            <a:ext cx="3231891" cy="3680369"/>
          </a:xfrm>
          <a:prstGeom prst="rect">
            <a:avLst/>
          </a:prstGeom>
        </p:spPr>
      </p:pic>
    </p:spTree>
    <p:extLst>
      <p:ext uri="{BB962C8B-B14F-4D97-AF65-F5344CB8AC3E}">
        <p14:creationId xmlns:p14="http://schemas.microsoft.com/office/powerpoint/2010/main" val="1475062020"/>
      </p:ext>
    </p:extLst>
  </p:cSld>
  <p:clrMapOvr>
    <a:masterClrMapping/>
  </p:clrMapOvr>
</p:sld>
</file>

<file path=ppt/theme/theme1.xml><?xml version="1.0" encoding="utf-8"?>
<a:theme xmlns:a="http://schemas.openxmlformats.org/drawingml/2006/main" name="Standardtema">
  <a:themeElements>
    <a:clrScheme name="Entro sitt">
      <a:dk1>
        <a:sysClr val="windowText" lastClr="000000"/>
      </a:dk1>
      <a:lt1>
        <a:sysClr val="window" lastClr="FFFFFF"/>
      </a:lt1>
      <a:dk2>
        <a:srgbClr val="73AB48"/>
      </a:dk2>
      <a:lt2>
        <a:srgbClr val="EEECE1"/>
      </a:lt2>
      <a:accent1>
        <a:srgbClr val="8D8F8C"/>
      </a:accent1>
      <a:accent2>
        <a:srgbClr val="C0504D"/>
      </a:accent2>
      <a:accent3>
        <a:srgbClr val="FAF8F7"/>
      </a:accent3>
      <a:accent4>
        <a:srgbClr val="CBCCC6"/>
      </a:accent4>
      <a:accent5>
        <a:srgbClr val="4BACC6"/>
      </a:accent5>
      <a:accent6>
        <a:srgbClr val="F79646"/>
      </a:accent6>
      <a:hlink>
        <a:srgbClr val="447B53"/>
      </a:hlink>
      <a:folHlink>
        <a:srgbClr val="56693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Standardtema</Template>
  <TotalTime>0</TotalTime>
  <Words>852</Words>
  <Application>Microsoft Office PowerPoint</Application>
  <PresentationFormat>Skjermfremvisning (4:3)</PresentationFormat>
  <Paragraphs>101</Paragraphs>
  <Slides>22</Slides>
  <Notes>9</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22</vt:i4>
      </vt:variant>
    </vt:vector>
  </HeadingPairs>
  <TitlesOfParts>
    <vt:vector size="27" baseType="lpstr">
      <vt:lpstr>Arial</vt:lpstr>
      <vt:lpstr>Calibri</vt:lpstr>
      <vt:lpstr>Corbel</vt:lpstr>
      <vt:lpstr>Woodford Bourne</vt:lpstr>
      <vt:lpstr>Standardtema</vt:lpstr>
      <vt:lpstr>Modul 4 Utforske mønster</vt:lpstr>
      <vt:lpstr>Om modulen</vt:lpstr>
      <vt:lpstr>Mål</vt:lpstr>
      <vt:lpstr> 1. Forberedelse</vt:lpstr>
      <vt:lpstr>Les, se film og reflekter</vt:lpstr>
      <vt:lpstr> 2. Diskusjon av teori</vt:lpstr>
      <vt:lpstr>Drøfte artikkel og film i grupper (15 minutter)</vt:lpstr>
      <vt:lpstr>Drøfte artikkel og film i plenum (15 minutter)</vt:lpstr>
      <vt:lpstr> 3. Felles planlegging</vt:lpstr>
      <vt:lpstr>Aktiviteten Telle i kor</vt:lpstr>
      <vt:lpstr>Planlegging fortsetter</vt:lpstr>
      <vt:lpstr> 4. Øving</vt:lpstr>
      <vt:lpstr>Øve med kolleger</vt:lpstr>
      <vt:lpstr>Time-Out</vt:lpstr>
      <vt:lpstr>Tips til utprøvingen</vt:lpstr>
      <vt:lpstr>5. Utprøving med elever</vt:lpstr>
      <vt:lpstr>Utprøving med elever</vt:lpstr>
      <vt:lpstr>Dokumentasjon</vt:lpstr>
      <vt:lpstr> 6. Vurdering/refleksjon</vt:lpstr>
      <vt:lpstr>Vurdering/refleksjon i grupper (20 minutter)</vt:lpstr>
      <vt:lpstr>Vurdering/refleksjon i plenum (10 minutter)</vt:lpstr>
      <vt:lpstr> Neste modul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steinar ness</dc:creator>
  <cp:lastModifiedBy>Astrid Bondø</cp:lastModifiedBy>
  <cp:revision>402</cp:revision>
  <cp:lastPrinted>2019-04-26T13:40:47Z</cp:lastPrinted>
  <dcterms:created xsi:type="dcterms:W3CDTF">2017-11-27T08:38:29Z</dcterms:created>
  <dcterms:modified xsi:type="dcterms:W3CDTF">2021-02-25T14:32:55Z</dcterms:modified>
</cp:coreProperties>
</file>