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515" r:id="rId3"/>
    <p:sldId id="523" r:id="rId4"/>
    <p:sldId id="516" r:id="rId5"/>
    <p:sldId id="522" r:id="rId6"/>
    <p:sldId id="517" r:id="rId7"/>
    <p:sldId id="537" r:id="rId8"/>
    <p:sldId id="538" r:id="rId9"/>
    <p:sldId id="543" r:id="rId10"/>
    <p:sldId id="529" r:id="rId11"/>
    <p:sldId id="530" r:id="rId12"/>
    <p:sldId id="544" r:id="rId13"/>
    <p:sldId id="532" r:id="rId14"/>
    <p:sldId id="533" r:id="rId15"/>
    <p:sldId id="534" r:id="rId16"/>
    <p:sldId id="518" r:id="rId17"/>
    <p:sldId id="535" r:id="rId18"/>
    <p:sldId id="542" r:id="rId19"/>
    <p:sldId id="519" r:id="rId20"/>
    <p:sldId id="536" r:id="rId21"/>
    <p:sldId id="541" r:id="rId22"/>
    <p:sldId id="521" r:id="rId23"/>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63" autoAdjust="0"/>
    <p:restoredTop sz="80149" autoAdjust="0"/>
  </p:normalViewPr>
  <p:slideViewPr>
    <p:cSldViewPr snapToGrid="0" snapToObjects="1">
      <p:cViewPr varScale="1">
        <p:scale>
          <a:sx n="71" d="100"/>
          <a:sy n="71" d="100"/>
        </p:scale>
        <p:origin x="777" y="33"/>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C2A8049-8A12-4E74-9CEB-F634D483E328}" type="slidenum">
              <a:rPr lang="nb-NO" smtClean="0"/>
              <a:t>3</a:t>
            </a:fld>
            <a:endParaRPr lang="nb-NO"/>
          </a:p>
        </p:txBody>
      </p:sp>
    </p:spTree>
    <p:extLst>
      <p:ext uri="{BB962C8B-B14F-4D97-AF65-F5344CB8AC3E}">
        <p14:creationId xmlns:p14="http://schemas.microsoft.com/office/powerpoint/2010/main" val="218160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6</a:t>
            </a:fld>
            <a:endParaRPr lang="nb-NO"/>
          </a:p>
        </p:txBody>
      </p:sp>
    </p:spTree>
    <p:extLst>
      <p:ext uri="{BB962C8B-B14F-4D97-AF65-F5344CB8AC3E}">
        <p14:creationId xmlns:p14="http://schemas.microsoft.com/office/powerpoint/2010/main" val="269612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9</a:t>
            </a:fld>
            <a:endParaRPr lang="nb-NO"/>
          </a:p>
        </p:txBody>
      </p:sp>
    </p:spTree>
    <p:extLst>
      <p:ext uri="{BB962C8B-B14F-4D97-AF65-F5344CB8AC3E}">
        <p14:creationId xmlns:p14="http://schemas.microsoft.com/office/powerpoint/2010/main" val="1326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12</a:t>
            </a:fld>
            <a:endParaRPr lang="nb-NO"/>
          </a:p>
        </p:txBody>
      </p:sp>
    </p:spTree>
    <p:extLst>
      <p:ext uri="{BB962C8B-B14F-4D97-AF65-F5344CB8AC3E}">
        <p14:creationId xmlns:p14="http://schemas.microsoft.com/office/powerpoint/2010/main" val="271919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16</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19</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22</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4 Utforske mønster</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180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868263"/>
            <a:ext cx="6979709" cy="2527892"/>
          </a:xfrm>
          <a:prstGeom prst="rect">
            <a:avLst/>
          </a:prstGeom>
          <a:noFill/>
          <a:ln w="9525">
            <a:noFill/>
            <a:miter lim="800000"/>
            <a:headEnd/>
            <a:tailEnd/>
          </a:ln>
        </p:spPr>
        <p:txBody>
          <a:bodyPr rot="0" vert="horz" wrap="square" lIns="91440" tIns="45720" rIns="91440" bIns="45720" anchor="t" anchorCtr="0">
            <a:noAutofit/>
          </a:bodyPr>
          <a:lstStyle/>
          <a:p>
            <a:r>
              <a:rPr lang="nb-NO" i="1" dirty="0"/>
              <a:t>Utforsking i matematikk </a:t>
            </a:r>
            <a:r>
              <a:rPr lang="nb-NO" i="1" dirty="0" err="1"/>
              <a:t>handlar</a:t>
            </a:r>
            <a:r>
              <a:rPr lang="nb-NO" i="1" dirty="0"/>
              <a:t> om at </a:t>
            </a:r>
            <a:r>
              <a:rPr lang="nb-NO" i="1" dirty="0" err="1"/>
              <a:t>elevane</a:t>
            </a:r>
            <a:r>
              <a:rPr lang="nb-NO" i="1" dirty="0"/>
              <a:t> leiter etter mønster, finn </a:t>
            </a:r>
            <a:r>
              <a:rPr lang="nb-NO" i="1" dirty="0" err="1"/>
              <a:t>samanhengar</a:t>
            </a:r>
            <a:r>
              <a:rPr lang="nb-NO" i="1" dirty="0"/>
              <a:t> og diskuterer seg fram til ei felles forståing. </a:t>
            </a:r>
            <a:r>
              <a:rPr lang="nb-NO" i="1" dirty="0" err="1"/>
              <a:t>Elevane</a:t>
            </a:r>
            <a:r>
              <a:rPr lang="nb-NO" i="1" dirty="0"/>
              <a:t> skal </a:t>
            </a:r>
            <a:r>
              <a:rPr lang="nb-NO" i="1" dirty="0" err="1"/>
              <a:t>leggje</a:t>
            </a:r>
            <a:r>
              <a:rPr lang="nb-NO" i="1" dirty="0"/>
              <a:t> </a:t>
            </a:r>
            <a:r>
              <a:rPr lang="nb-NO" i="1" dirty="0" err="1"/>
              <a:t>meir</a:t>
            </a:r>
            <a:r>
              <a:rPr lang="nb-NO" i="1" dirty="0"/>
              <a:t> vekt på </a:t>
            </a:r>
            <a:r>
              <a:rPr lang="nb-NO" i="1" dirty="0" err="1"/>
              <a:t>strategiane</a:t>
            </a:r>
            <a:r>
              <a:rPr lang="nb-NO" i="1" dirty="0"/>
              <a:t> og </a:t>
            </a:r>
            <a:r>
              <a:rPr lang="nb-NO" i="1" dirty="0" err="1"/>
              <a:t>framgangsmåtane</a:t>
            </a:r>
            <a:r>
              <a:rPr lang="nb-NO" i="1" dirty="0"/>
              <a:t> enn på </a:t>
            </a:r>
            <a:r>
              <a:rPr lang="nb-NO" i="1" dirty="0" err="1"/>
              <a:t>løysingane</a:t>
            </a:r>
            <a:r>
              <a:rPr lang="nb-NO" dirty="0"/>
              <a:t> </a:t>
            </a:r>
          </a:p>
          <a:p>
            <a:endParaRPr lang="nn-NO" i="1" dirty="0"/>
          </a:p>
          <a:p>
            <a:r>
              <a:rPr lang="nn-NO" dirty="0"/>
              <a:t>(Utdanningsdirektoratet, 2020).</a:t>
            </a:r>
            <a:endParaRPr lang="nb-NO" dirty="0"/>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Aktiviteten </a:t>
            </a:r>
            <a:r>
              <a:rPr lang="nb-NO" i="1" dirty="0"/>
              <a:t>Telle i kor</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463280" cy="4017079"/>
          </a:xfrm>
        </p:spPr>
        <p:txBody>
          <a:bodyPr>
            <a:normAutofit fontScale="92500" lnSpcReduction="20000"/>
          </a:bodyPr>
          <a:lstStyle/>
          <a:p>
            <a:pPr marL="0" indent="0">
              <a:buNone/>
            </a:pPr>
            <a:r>
              <a:rPr lang="nb-NO" dirty="0"/>
              <a:t>Gå sammen i grupper på 6-10 personer. </a:t>
            </a:r>
          </a:p>
          <a:p>
            <a:pPr marL="0" indent="0">
              <a:buNone/>
            </a:pPr>
            <a:r>
              <a:rPr lang="nb-NO" dirty="0"/>
              <a:t>Bruk </a:t>
            </a:r>
            <a:r>
              <a:rPr lang="nb-NO" i="1" dirty="0"/>
              <a:t>Undervisningsnotat Modul 4</a:t>
            </a:r>
            <a:r>
              <a:rPr lang="nb-NO" dirty="0"/>
              <a:t> og planlegg aktiviteten </a:t>
            </a:r>
            <a:br>
              <a:rPr lang="nb-NO" dirty="0"/>
            </a:br>
            <a:r>
              <a:rPr lang="nb-NO" i="1" dirty="0"/>
              <a:t>Telle med 4 fra 4</a:t>
            </a:r>
            <a:r>
              <a:rPr lang="nb-NO" dirty="0"/>
              <a:t>. </a:t>
            </a:r>
            <a:br>
              <a:rPr lang="nb-NO" dirty="0"/>
            </a:br>
            <a:r>
              <a:rPr lang="nb-NO" i="1" dirty="0"/>
              <a:t> </a:t>
            </a:r>
            <a:r>
              <a:rPr lang="nb-NO" dirty="0"/>
              <a:t> </a:t>
            </a:r>
          </a:p>
          <a:p>
            <a:pPr marL="0" indent="0">
              <a:buNone/>
            </a:pPr>
            <a:r>
              <a:rPr lang="nb-NO" dirty="0"/>
              <a:t>Diskuter de ulike momentene i undervisningsnotatet og bli enig om et felles notat. </a:t>
            </a:r>
          </a:p>
          <a:p>
            <a:pPr marL="0" lvl="0" indent="0">
              <a:buNone/>
            </a:pPr>
            <a:r>
              <a:rPr lang="nb-NO" dirty="0"/>
              <a:t>Tenk gjennom:</a:t>
            </a:r>
          </a:p>
          <a:p>
            <a:pPr lvl="0"/>
            <a:r>
              <a:rPr lang="nb-NO" dirty="0"/>
              <a:t>hvilke mønster elevene kan komme til å se</a:t>
            </a:r>
          </a:p>
          <a:p>
            <a:r>
              <a:rPr lang="nb-NO" dirty="0"/>
              <a:t>hvilket mønster dere ønsker at elevene skal begrunne</a:t>
            </a:r>
          </a:p>
          <a:p>
            <a:r>
              <a:rPr lang="nb-NO" dirty="0"/>
              <a:t>hvordan elevenes innspill skal representeres på tavla </a:t>
            </a:r>
          </a:p>
          <a:p>
            <a:r>
              <a:rPr lang="nb-NO" dirty="0"/>
              <a:t>hvordan samtaletrekket Repetere kan bidra til at både lærer og medelever får klarhet i hvordan elevene tenker</a:t>
            </a:r>
          </a:p>
        </p:txBody>
      </p:sp>
    </p:spTree>
    <p:extLst>
      <p:ext uri="{BB962C8B-B14F-4D97-AF65-F5344CB8AC3E}">
        <p14:creationId xmlns:p14="http://schemas.microsoft.com/office/powerpoint/2010/main" val="229094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4. 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10" name="Bilde 9" descr="Et bilde som inneholder objekt, klokke, stor&#10;&#10;Automatisk generert beskrivelse">
            <a:extLst>
              <a:ext uri="{FF2B5EF4-FFF2-40B4-BE49-F238E27FC236}">
                <a16:creationId xmlns:a16="http://schemas.microsoft.com/office/drawing/2014/main" id="{429E751F-17F3-417C-A331-D30CAD4B0AEC}"/>
              </a:ext>
            </a:extLst>
          </p:cNvPr>
          <p:cNvPicPr>
            <a:picLocks noChangeAspect="1"/>
          </p:cNvPicPr>
          <p:nvPr/>
        </p:nvPicPr>
        <p:blipFill>
          <a:blip r:embed="rId4"/>
          <a:stretch>
            <a:fillRect/>
          </a:stretch>
        </p:blipFill>
        <p:spPr>
          <a:xfrm>
            <a:off x="3084279" y="1046813"/>
            <a:ext cx="2975439" cy="3600000"/>
          </a:xfrm>
          <a:prstGeom prst="rect">
            <a:avLst/>
          </a:prstGeom>
        </p:spPr>
      </p:pic>
    </p:spTree>
    <p:extLst>
      <p:ext uri="{BB962C8B-B14F-4D97-AF65-F5344CB8AC3E}">
        <p14:creationId xmlns:p14="http://schemas.microsoft.com/office/powerpoint/2010/main" val="2684000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205965"/>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p>
          <a:p>
            <a:pPr marL="0" indent="0">
              <a:buNone/>
            </a:pPr>
            <a:endParaRPr lang="nb-NO" dirty="0"/>
          </a:p>
          <a:p>
            <a:pPr marL="0" indent="0">
              <a:buNone/>
            </a:pPr>
            <a:r>
              <a:rPr lang="nb-NO" dirty="0"/>
              <a:t>Det kan for eksempel dreie seg om hvordan dere vil</a:t>
            </a:r>
          </a:p>
          <a:p>
            <a:pPr lvl="0"/>
            <a:r>
              <a:rPr lang="nb-NO" dirty="0"/>
              <a:t>gi respons til elevenes innspill</a:t>
            </a:r>
          </a:p>
          <a:p>
            <a:pPr lvl="0"/>
            <a:r>
              <a:rPr lang="nb-NO" dirty="0"/>
              <a:t>få elevene til å lytte til hverandre og gi respons på medelevenes innspill</a:t>
            </a:r>
          </a:p>
          <a:p>
            <a:pPr lvl="0"/>
            <a:r>
              <a:rPr lang="nb-NO" dirty="0"/>
              <a:t>disponere tavlen</a:t>
            </a:r>
          </a:p>
          <a:p>
            <a:pPr marL="0" lvl="0" indent="0">
              <a:buNone/>
            </a:pPr>
            <a:endParaRPr lang="nb-NO" dirty="0"/>
          </a:p>
        </p:txBody>
      </p:sp>
    </p:spTree>
    <p:extLst>
      <p:ext uri="{BB962C8B-B14F-4D97-AF65-F5344CB8AC3E}">
        <p14:creationId xmlns:p14="http://schemas.microsoft.com/office/powerpoint/2010/main" val="281529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oppsummering av utprøvingen.</a:t>
            </a:r>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5. Utprøving med elever</a:t>
            </a:r>
            <a:endParaRPr lang="nb-NO" sz="24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046813"/>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2001795"/>
            <a:ext cx="8229600" cy="4512216"/>
          </a:xfrm>
        </p:spPr>
        <p:txBody>
          <a:bodyPr>
            <a:normAutofit/>
          </a:bodyPr>
          <a:lstStyle/>
          <a:p>
            <a:pPr marL="0" indent="0">
              <a:buNone/>
            </a:pPr>
            <a:r>
              <a:rPr lang="nb-NO" dirty="0"/>
              <a:t>Bruk undervisningsnotatet og gjennomfør aktiviteten slik gruppen har planlagt.</a:t>
            </a:r>
          </a:p>
          <a:p>
            <a:pPr marL="0" indent="0">
              <a:buNone/>
            </a:pPr>
            <a:endParaRPr lang="nb-NO" dirty="0"/>
          </a:p>
          <a:p>
            <a:pPr marL="0" indent="0">
              <a:buNone/>
            </a:pPr>
            <a:r>
              <a:rPr lang="nb-NO" dirty="0"/>
              <a:t>Bruk Time-Out om dere er flere sammen om utprøvingen. </a:t>
            </a:r>
          </a:p>
          <a:p>
            <a:pPr marL="0" indent="0">
              <a:buNone/>
            </a:pPr>
            <a:endParaRPr lang="nb-NO" dirty="0"/>
          </a:p>
          <a:p>
            <a:pPr marL="0" indent="0">
              <a:buNone/>
            </a:pPr>
            <a:r>
              <a:rPr lang="nb-NO" dirty="0"/>
              <a:t>Dere kan for eksempel diskutere hvordan dere kan gi passende respons eller invitere flere elever inn i samtalen.</a:t>
            </a:r>
          </a:p>
          <a:p>
            <a:pPr marL="0" indent="0">
              <a:buNone/>
            </a:pPr>
            <a:endParaRPr lang="nb-NO" dirty="0"/>
          </a:p>
          <a:p>
            <a:endParaRPr lang="nb-NO" dirty="0"/>
          </a:p>
        </p:txBody>
      </p:sp>
    </p:spTree>
    <p:extLst>
      <p:ext uri="{BB962C8B-B14F-4D97-AF65-F5344CB8AC3E}">
        <p14:creationId xmlns:p14="http://schemas.microsoft.com/office/powerpoint/2010/main" val="102341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86DD38-25D5-45FC-BE66-ABB537C268DF}"/>
              </a:ext>
            </a:extLst>
          </p:cNvPr>
          <p:cNvSpPr>
            <a:spLocks noGrp="1"/>
          </p:cNvSpPr>
          <p:nvPr>
            <p:ph type="title"/>
          </p:nvPr>
        </p:nvSpPr>
        <p:spPr/>
        <p:txBody>
          <a:bodyPr/>
          <a:lstStyle/>
          <a:p>
            <a:r>
              <a:rPr lang="nb-NO" dirty="0"/>
              <a:t>Dokumentasjon</a:t>
            </a:r>
          </a:p>
        </p:txBody>
      </p:sp>
      <p:sp>
        <p:nvSpPr>
          <p:cNvPr id="3" name="Plassholder for innhold 2">
            <a:extLst>
              <a:ext uri="{FF2B5EF4-FFF2-40B4-BE49-F238E27FC236}">
                <a16:creationId xmlns:a16="http://schemas.microsoft.com/office/drawing/2014/main" id="{19088459-138A-4F6E-ABF5-5A9F24B07ED8}"/>
              </a:ext>
            </a:extLst>
          </p:cNvPr>
          <p:cNvSpPr>
            <a:spLocks noGrp="1"/>
          </p:cNvSpPr>
          <p:nvPr>
            <p:ph idx="1"/>
          </p:nvPr>
        </p:nvSpPr>
        <p:spPr/>
        <p:txBody>
          <a:bodyPr/>
          <a:lstStyle/>
          <a:p>
            <a:pPr lvl="0"/>
            <a:r>
              <a:rPr lang="nb-NO" dirty="0"/>
              <a:t>Bruk gjerne mobil og ta lydopptak under gjennomføringen.</a:t>
            </a:r>
          </a:p>
          <a:p>
            <a:pPr lvl="0"/>
            <a:r>
              <a:rPr lang="nb-NO" dirty="0"/>
              <a:t>Noter etter utprøvingen hva du mener du lyktes med og </a:t>
            </a:r>
            <a:br>
              <a:rPr lang="nb-NO" dirty="0"/>
            </a:br>
            <a:r>
              <a:rPr lang="nb-NO" dirty="0"/>
              <a:t>hva som var utfordrende.</a:t>
            </a:r>
          </a:p>
          <a:p>
            <a:pPr lvl="0"/>
            <a:r>
              <a:rPr lang="nb-NO" dirty="0"/>
              <a:t>Ta bilde av det tavlene/plakatene etter at </a:t>
            </a:r>
            <a:br>
              <a:rPr lang="nb-NO" dirty="0"/>
            </a:br>
            <a:r>
              <a:rPr lang="nb-NO" dirty="0"/>
              <a:t>aktiviteten er prøvd ut</a:t>
            </a:r>
          </a:p>
          <a:p>
            <a:pPr lvl="0"/>
            <a:endParaRPr lang="nb-NO" dirty="0"/>
          </a:p>
          <a:p>
            <a:pPr marL="0" indent="0">
              <a:buNone/>
            </a:pPr>
            <a:r>
              <a:rPr lang="nb-NO" dirty="0"/>
              <a:t>Er dere flere sammen bør dere lage et felles notat. </a:t>
            </a:r>
          </a:p>
          <a:p>
            <a:pPr marL="0" lvl="0" indent="0">
              <a:buNone/>
            </a:pPr>
            <a:endParaRPr lang="nb-NO" dirty="0"/>
          </a:p>
          <a:p>
            <a:endParaRPr lang="nb-NO" dirty="0"/>
          </a:p>
        </p:txBody>
      </p:sp>
    </p:spTree>
    <p:extLst>
      <p:ext uri="{BB962C8B-B14F-4D97-AF65-F5344CB8AC3E}">
        <p14:creationId xmlns:p14="http://schemas.microsoft.com/office/powerpoint/2010/main" val="3736969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6. Vurdering/refleksjon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81" y="1046813"/>
            <a:ext cx="2975436"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Utforsking og problemløsing </a:t>
            </a:r>
            <a:endParaRPr lang="nb-NO" dirty="0"/>
          </a:p>
          <a:p>
            <a:pPr lvl="0"/>
            <a:r>
              <a:rPr lang="nb-NO" dirty="0"/>
              <a:t>samtaletypen </a:t>
            </a:r>
            <a:r>
              <a:rPr lang="nb-NO" i="1" dirty="0"/>
              <a:t>Åpen strategideling</a:t>
            </a:r>
            <a:endParaRPr lang="nb-NO" dirty="0"/>
          </a:p>
          <a:p>
            <a:pPr lvl="0"/>
            <a:r>
              <a:rPr lang="nb-NO" dirty="0"/>
              <a:t>samtaletrekket </a:t>
            </a:r>
            <a:r>
              <a:rPr lang="nb-NO" i="1" dirty="0"/>
              <a:t>Repetere</a:t>
            </a:r>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grupper</a:t>
            </a:r>
            <a:br>
              <a:rPr lang="nb-NO" dirty="0"/>
            </a:br>
            <a:r>
              <a:rPr lang="nb-NO" sz="2000" dirty="0"/>
              <a:t>(20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4"/>
            <a:ext cx="8229600" cy="4754605"/>
          </a:xfrm>
        </p:spPr>
        <p:txBody>
          <a:bodyPr>
            <a:normAutofit/>
          </a:bodyPr>
          <a:lstStyle/>
          <a:p>
            <a:pPr marL="0" indent="0">
              <a:buNone/>
            </a:pPr>
            <a:r>
              <a:rPr lang="nb-NO" dirty="0"/>
              <a:t>Deltakerne deler erfaringene fra utprøvingen i planleggingsgruppene. Ta runden slik at alle får presentere sine tanker og erfaringer. </a:t>
            </a:r>
          </a:p>
          <a:p>
            <a:pPr>
              <a:lnSpc>
                <a:spcPct val="107000"/>
              </a:lnSpc>
              <a:buSzPct val="100000"/>
              <a:tabLst>
                <a:tab pos="457200" algn="l"/>
              </a:tabLst>
            </a:pPr>
            <a:r>
              <a:rPr lang="nb-NO" dirty="0"/>
              <a:t>Hvordan begrunnet elevene mønster de så?</a:t>
            </a:r>
          </a:p>
          <a:p>
            <a:pPr>
              <a:lnSpc>
                <a:spcPct val="107000"/>
              </a:lnSpc>
              <a:buSzPct val="100000"/>
              <a:tabLst>
                <a:tab pos="457200" algn="l"/>
              </a:tabLst>
            </a:pPr>
            <a:r>
              <a:rPr lang="nb-NO" dirty="0"/>
              <a:t>Gjennomførte dere aktiviteten slik dere planla? Hva skyldes eventuelle avvik?</a:t>
            </a:r>
          </a:p>
          <a:p>
            <a:pPr>
              <a:lnSpc>
                <a:spcPct val="107000"/>
              </a:lnSpc>
              <a:spcAft>
                <a:spcPts val="800"/>
              </a:spcAft>
              <a:buSzPct val="100000"/>
              <a:tabLst>
                <a:tab pos="457200" algn="l"/>
              </a:tabLst>
            </a:pPr>
            <a:r>
              <a:rPr lang="nb-NO" dirty="0"/>
              <a:t>Hvordan fungerte samtaletrekkene dere hadde planlagt å bruke? Gi konkrete eksempler.</a:t>
            </a:r>
          </a:p>
          <a:p>
            <a:pPr marL="0" indent="0">
              <a:buNone/>
            </a:pPr>
            <a:r>
              <a:rPr lang="nb-NO" dirty="0"/>
              <a:t>Hver gruppe noterer to-tre momenter dere vil dele med resten av kollegiet.</a:t>
            </a:r>
          </a:p>
          <a:p>
            <a:pPr lvl="0"/>
            <a:endParaRPr lang="nb-NO" dirty="0"/>
          </a:p>
          <a:p>
            <a:endParaRPr lang="nb-NO" dirty="0"/>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plenum</a:t>
            </a:r>
            <a:br>
              <a:rPr lang="nb-NO" dirty="0"/>
            </a:br>
            <a:r>
              <a:rPr lang="nb-NO" sz="2000" dirty="0"/>
              <a:t>(10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438399"/>
            <a:ext cx="8229600" cy="4032069"/>
          </a:xfrm>
        </p:spPr>
        <p:txBody>
          <a:bodyPr>
            <a:normAutofit/>
          </a:bodyPr>
          <a:lstStyle/>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140410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1" y="1263782"/>
            <a:ext cx="9316721"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4087765" y="3244334"/>
            <a:ext cx="3965445"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5 Argumentasjon</a:t>
            </a:r>
            <a:endParaRPr lang="nb-NO" sz="3000" dirty="0">
              <a:solidFill>
                <a:schemeClr val="bg1"/>
              </a:solidFill>
            </a:endParaRP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legge til rette for en matematisk samtale rundt en telling</a:t>
            </a:r>
          </a:p>
          <a:p>
            <a:pPr lvl="0"/>
            <a:r>
              <a:rPr lang="nb-NO" dirty="0"/>
              <a:t>planlegge for å rette elevenes oppmerksomhet mot mønster i tall og hvordan mønster kan utnyttes i beregninger</a:t>
            </a:r>
          </a:p>
          <a:p>
            <a:pPr lvl="0"/>
            <a:r>
              <a:rPr lang="nb-NO" dirty="0"/>
              <a:t>legge spesiell vekt på å orientere elevene mot hverandres ideer ved bruk av samtaletrekket </a:t>
            </a:r>
            <a:r>
              <a:rPr lang="nb-NO" i="1" dirty="0"/>
              <a:t>repetere</a:t>
            </a:r>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 Forberedelse</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10" name="Bilde 9" descr="Et bilde som inneholder objekt, klokke, stor&#10;&#10;Automatisk generert beskrivelse">
            <a:extLst>
              <a:ext uri="{FF2B5EF4-FFF2-40B4-BE49-F238E27FC236}">
                <a16:creationId xmlns:a16="http://schemas.microsoft.com/office/drawing/2014/main" id="{2AAC6FBB-E204-4FFE-BF8A-FC0D322E02F5}"/>
              </a:ext>
            </a:extLst>
          </p:cNvPr>
          <p:cNvPicPr>
            <a:picLocks noChangeAspect="1"/>
          </p:cNvPicPr>
          <p:nvPr/>
        </p:nvPicPr>
        <p:blipFill>
          <a:blip r:embed="rId4"/>
          <a:stretch>
            <a:fillRect/>
          </a:stretch>
        </p:blipFill>
        <p:spPr>
          <a:xfrm>
            <a:off x="3084279" y="1046813"/>
            <a:ext cx="2975439" cy="3600000"/>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se film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317725"/>
          </a:xfrm>
        </p:spPr>
        <p:txBody>
          <a:bodyPr>
            <a:normAutofit fontScale="92500"/>
          </a:bodyPr>
          <a:lstStyle/>
          <a:p>
            <a:pPr marL="0" indent="0">
              <a:buNone/>
            </a:pPr>
            <a:r>
              <a:rPr lang="nb-NO" dirty="0"/>
              <a:t>Individuelt.</a:t>
            </a:r>
          </a:p>
          <a:p>
            <a:pPr marL="0" indent="0">
              <a:buNone/>
            </a:pPr>
            <a:r>
              <a:rPr lang="nb-NO" dirty="0"/>
              <a:t>Les artikkelen </a:t>
            </a:r>
            <a:r>
              <a:rPr lang="nb-NO" i="1" dirty="0"/>
              <a:t>Telle i kor.</a:t>
            </a:r>
            <a:endParaRPr lang="nb-NO" dirty="0"/>
          </a:p>
          <a:p>
            <a:pPr lvl="0"/>
            <a:r>
              <a:rPr lang="nb-NO" dirty="0"/>
              <a:t>Marker deler du finner spesielt viktige, relevante eller interessante.</a:t>
            </a:r>
          </a:p>
          <a:p>
            <a:pPr marL="0" indent="0">
              <a:buNone/>
            </a:pPr>
            <a:endParaRPr lang="nb-NO" dirty="0"/>
          </a:p>
          <a:p>
            <a:pPr marL="0" indent="0">
              <a:buNone/>
            </a:pPr>
            <a:r>
              <a:rPr lang="nb-NO" dirty="0"/>
              <a:t>Se filmen </a:t>
            </a:r>
            <a:r>
              <a:rPr lang="nb-NO" i="1" dirty="0"/>
              <a:t>Telle i kor med 120 fra 120.</a:t>
            </a:r>
            <a:endParaRPr lang="nb-NO" dirty="0"/>
          </a:p>
          <a:p>
            <a:pPr lvl="0"/>
            <a:r>
              <a:rPr lang="nb-NO" dirty="0"/>
              <a:t>Når elevene begrunner mønster/sammenhenger elevene er det ofte bare beskrivelser. Ta utgangspunkt i noen av sammenhengene du har lagt merke til (i artikkelen eller i filmen) og gi et eksempel på en beskrivelse og en begrunnelse.</a:t>
            </a:r>
          </a:p>
          <a:p>
            <a:pPr lvl="0"/>
            <a:endParaRPr lang="nb-NO" dirty="0"/>
          </a:p>
          <a:p>
            <a:pPr marL="0" indent="0">
              <a:buNone/>
            </a:pPr>
            <a:r>
              <a:rPr lang="nb-NO" dirty="0"/>
              <a:t>Ta notatene med til diskusjon i gruppe/plenum.</a:t>
            </a:r>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2. Diskusjon av teori</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10" name="Bilde 9" descr="Et bilde som inneholder objekt, klokke, stor&#10;&#10;Automatisk generert beskrivelse">
            <a:extLst>
              <a:ext uri="{FF2B5EF4-FFF2-40B4-BE49-F238E27FC236}">
                <a16:creationId xmlns:a16="http://schemas.microsoft.com/office/drawing/2014/main" id="{429E751F-17F3-417C-A331-D30CAD4B0AEC}"/>
              </a:ext>
            </a:extLst>
          </p:cNvPr>
          <p:cNvPicPr>
            <a:picLocks noChangeAspect="1"/>
          </p:cNvPicPr>
          <p:nvPr/>
        </p:nvPicPr>
        <p:blipFill>
          <a:blip r:embed="rId4"/>
          <a:stretch>
            <a:fillRect/>
          </a:stretch>
        </p:blipFill>
        <p:spPr>
          <a:xfrm>
            <a:off x="3084279" y="1046813"/>
            <a:ext cx="2975439" cy="3600000"/>
          </a:xfrm>
          <a:prstGeom prst="rect">
            <a:avLst/>
          </a:prstGeom>
        </p:spPr>
      </p:pic>
    </p:spTree>
    <p:extLst>
      <p:ext uri="{BB962C8B-B14F-4D97-AF65-F5344CB8AC3E}">
        <p14:creationId xmlns:p14="http://schemas.microsoft.com/office/powerpoint/2010/main" val="390712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 i grupper</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 i plenum</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a:xfrm>
            <a:off x="457200" y="2275840"/>
            <a:ext cx="8229600" cy="3743034"/>
          </a:xfrm>
        </p:spPr>
        <p:txBody>
          <a:bodyPr>
            <a:normAutofit/>
          </a:bodyPr>
          <a:lstStyle/>
          <a:p>
            <a:pPr marL="0" indent="0">
              <a:buNone/>
            </a:pP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3. Felles planlegging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klokke&#10;&#10;Automatisk generert beskrivelse">
            <a:extLst>
              <a:ext uri="{FF2B5EF4-FFF2-40B4-BE49-F238E27FC236}">
                <a16:creationId xmlns:a16="http://schemas.microsoft.com/office/drawing/2014/main" id="{70FD34CE-AC51-40EA-B087-25C81C2A0998}"/>
              </a:ext>
            </a:extLst>
          </p:cNvPr>
          <p:cNvPicPr>
            <a:picLocks noChangeAspect="1"/>
          </p:cNvPicPr>
          <p:nvPr/>
        </p:nvPicPr>
        <p:blipFill>
          <a:blip r:embed="rId4"/>
          <a:stretch>
            <a:fillRect/>
          </a:stretch>
        </p:blipFill>
        <p:spPr>
          <a:xfrm>
            <a:off x="2956053" y="1588815"/>
            <a:ext cx="3231891" cy="3680369"/>
          </a:xfrm>
          <a:prstGeom prst="rect">
            <a:avLst/>
          </a:prstGeom>
        </p:spPr>
      </p:pic>
    </p:spTree>
    <p:extLst>
      <p:ext uri="{BB962C8B-B14F-4D97-AF65-F5344CB8AC3E}">
        <p14:creationId xmlns:p14="http://schemas.microsoft.com/office/powerpoint/2010/main" val="1475062020"/>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852</Words>
  <Application>Microsoft Office PowerPoint</Application>
  <PresentationFormat>Skjermfremvisning (4:3)</PresentationFormat>
  <Paragraphs>101</Paragraphs>
  <Slides>22</Slides>
  <Notes>9</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22</vt:i4>
      </vt:variant>
    </vt:vector>
  </HeadingPairs>
  <TitlesOfParts>
    <vt:vector size="27" baseType="lpstr">
      <vt:lpstr>Arial</vt:lpstr>
      <vt:lpstr>Calibri</vt:lpstr>
      <vt:lpstr>Corbel</vt:lpstr>
      <vt:lpstr>Woodford Bourne</vt:lpstr>
      <vt:lpstr>Standardtema</vt:lpstr>
      <vt:lpstr>Modul 4 Utforske mønster</vt:lpstr>
      <vt:lpstr>Om modulen</vt:lpstr>
      <vt:lpstr>Mål</vt:lpstr>
      <vt:lpstr> 1. Forberedelse</vt:lpstr>
      <vt:lpstr>Les, se film og reflekter</vt:lpstr>
      <vt:lpstr> 2. Diskusjon av teori</vt:lpstr>
      <vt:lpstr>Drøfte artikkel og film i grupper (15 minutter)</vt:lpstr>
      <vt:lpstr>Drøfte artikkel og film i plenum (15 minutter)</vt:lpstr>
      <vt:lpstr> 3. Felles planlegging</vt:lpstr>
      <vt:lpstr>Aktiviteten Telle i kor</vt:lpstr>
      <vt:lpstr>Planlegging fortsetter</vt:lpstr>
      <vt:lpstr> 4. Øving</vt:lpstr>
      <vt:lpstr>Øve med kolleger</vt:lpstr>
      <vt:lpstr>Time-Out</vt:lpstr>
      <vt:lpstr>Tips til utprøvingen</vt:lpstr>
      <vt:lpstr>5. Utprøving med elever</vt:lpstr>
      <vt:lpstr>Utprøving med elever</vt:lpstr>
      <vt:lpstr>Dokumentasjon</vt:lpstr>
      <vt:lpstr> 6. Vurdering/refleksjon</vt:lpstr>
      <vt:lpstr>Vurdering/refleksjon i grupper (20 minutter)</vt:lpstr>
      <vt:lpstr>Vurdering/refleksjon i plenum (10 minutter)</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402</cp:revision>
  <cp:lastPrinted>2019-04-26T13:40:47Z</cp:lastPrinted>
  <dcterms:created xsi:type="dcterms:W3CDTF">2017-11-27T08:38:29Z</dcterms:created>
  <dcterms:modified xsi:type="dcterms:W3CDTF">2021-02-25T14:32:55Z</dcterms:modified>
</cp:coreProperties>
</file>