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515" r:id="rId3"/>
    <p:sldId id="523" r:id="rId4"/>
    <p:sldId id="516" r:id="rId5"/>
    <p:sldId id="522" r:id="rId6"/>
    <p:sldId id="539" r:id="rId7"/>
    <p:sldId id="517" r:id="rId8"/>
    <p:sldId id="537" r:id="rId9"/>
    <p:sldId id="538" r:id="rId10"/>
    <p:sldId id="541" r:id="rId11"/>
    <p:sldId id="529" r:id="rId12"/>
    <p:sldId id="528" r:id="rId13"/>
    <p:sldId id="530" r:id="rId14"/>
    <p:sldId id="542" r:id="rId15"/>
    <p:sldId id="532" r:id="rId16"/>
    <p:sldId id="533" r:id="rId17"/>
    <p:sldId id="534" r:id="rId18"/>
    <p:sldId id="518" r:id="rId19"/>
    <p:sldId id="535" r:id="rId20"/>
    <p:sldId id="540" r:id="rId21"/>
    <p:sldId id="519" r:id="rId22"/>
    <p:sldId id="536" r:id="rId23"/>
    <p:sldId id="544" r:id="rId24"/>
    <p:sldId id="521" r:id="rId25"/>
  </p:sldIdLst>
  <p:sldSz cx="9144000" cy="6858000" type="screen4x3"/>
  <p:notesSz cx="6797675" cy="9926638"/>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9F9"/>
    <a:srgbClr val="5DA2F5"/>
    <a:srgbClr val="B7DEE8"/>
    <a:srgbClr val="008FFA"/>
    <a:srgbClr val="1E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963" autoAdjust="0"/>
    <p:restoredTop sz="80149" autoAdjust="0"/>
  </p:normalViewPr>
  <p:slideViewPr>
    <p:cSldViewPr snapToGrid="0" snapToObjects="1">
      <p:cViewPr varScale="1">
        <p:scale>
          <a:sx n="71" d="100"/>
          <a:sy n="71" d="100"/>
        </p:scale>
        <p:origin x="777" y="33"/>
      </p:cViewPr>
      <p:guideLst/>
    </p:cSldViewPr>
  </p:slideViewPr>
  <p:notesTextViewPr>
    <p:cViewPr>
      <p:scale>
        <a:sx n="3" d="2"/>
        <a:sy n="3" d="2"/>
      </p:scale>
      <p:origin x="0" y="0"/>
    </p:cViewPr>
  </p:notesTextViewPr>
  <p:notesViewPr>
    <p:cSldViewPr snapToGrid="0" snapToObjects="1">
      <p:cViewPr varScale="1">
        <p:scale>
          <a:sx n="124" d="100"/>
          <a:sy n="124" d="100"/>
        </p:scale>
        <p:origin x="242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E19DAE8-7732-4A98-8B78-2DE5C99D4528}" type="datetimeFigureOut">
              <a:rPr lang="nb-NO" smtClean="0"/>
              <a:t>25.02.2021</a:t>
            </a:fld>
            <a:endParaRPr lang="nb-NO"/>
          </a:p>
        </p:txBody>
      </p:sp>
      <p:sp>
        <p:nvSpPr>
          <p:cNvPr id="4" name="Plassholder for bunn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BCEA65D-C269-422C-A18D-5D6A9EA861A9}" type="slidenum">
              <a:rPr lang="nb-NO" smtClean="0"/>
              <a:t>‹#›</a:t>
            </a:fld>
            <a:endParaRPr lang="nb-NO"/>
          </a:p>
        </p:txBody>
      </p:sp>
    </p:spTree>
    <p:extLst>
      <p:ext uri="{BB962C8B-B14F-4D97-AF65-F5344CB8AC3E}">
        <p14:creationId xmlns:p14="http://schemas.microsoft.com/office/powerpoint/2010/main" val="3165365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361D4D-BBB0-425F-81E5-D16DF558CE00}" type="datetimeFigureOut">
              <a:rPr lang="nb-NO" smtClean="0"/>
              <a:t>25.02.2021</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2A8049-8A12-4E74-9CEB-F634D483E328}" type="slidenum">
              <a:rPr lang="nb-NO" smtClean="0"/>
              <a:t>‹#›</a:t>
            </a:fld>
            <a:endParaRPr lang="nb-NO"/>
          </a:p>
        </p:txBody>
      </p:sp>
    </p:spTree>
    <p:extLst>
      <p:ext uri="{BB962C8B-B14F-4D97-AF65-F5344CB8AC3E}">
        <p14:creationId xmlns:p14="http://schemas.microsoft.com/office/powerpoint/2010/main" val="449927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a:t>
            </a:fld>
            <a:endParaRPr lang="nb-NO"/>
          </a:p>
        </p:txBody>
      </p:sp>
    </p:spTree>
    <p:extLst>
      <p:ext uri="{BB962C8B-B14F-4D97-AF65-F5344CB8AC3E}">
        <p14:creationId xmlns:p14="http://schemas.microsoft.com/office/powerpoint/2010/main" val="384406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4</a:t>
            </a:fld>
            <a:endParaRPr lang="nb-NO"/>
          </a:p>
        </p:txBody>
      </p:sp>
    </p:spTree>
    <p:extLst>
      <p:ext uri="{BB962C8B-B14F-4D97-AF65-F5344CB8AC3E}">
        <p14:creationId xmlns:p14="http://schemas.microsoft.com/office/powerpoint/2010/main" val="3856858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7</a:t>
            </a:fld>
            <a:endParaRPr lang="nb-NO"/>
          </a:p>
        </p:txBody>
      </p:sp>
    </p:spTree>
    <p:extLst>
      <p:ext uri="{BB962C8B-B14F-4D97-AF65-F5344CB8AC3E}">
        <p14:creationId xmlns:p14="http://schemas.microsoft.com/office/powerpoint/2010/main" val="269612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10</a:t>
            </a:fld>
            <a:endParaRPr lang="nb-NO"/>
          </a:p>
        </p:txBody>
      </p:sp>
    </p:spTree>
    <p:extLst>
      <p:ext uri="{BB962C8B-B14F-4D97-AF65-F5344CB8AC3E}">
        <p14:creationId xmlns:p14="http://schemas.microsoft.com/office/powerpoint/2010/main" val="266329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14</a:t>
            </a:fld>
            <a:endParaRPr lang="nb-NO"/>
          </a:p>
        </p:txBody>
      </p:sp>
    </p:spTree>
    <p:extLst>
      <p:ext uri="{BB962C8B-B14F-4D97-AF65-F5344CB8AC3E}">
        <p14:creationId xmlns:p14="http://schemas.microsoft.com/office/powerpoint/2010/main" val="3437750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18</a:t>
            </a:fld>
            <a:endParaRPr lang="nb-NO"/>
          </a:p>
        </p:txBody>
      </p:sp>
    </p:spTree>
    <p:extLst>
      <p:ext uri="{BB962C8B-B14F-4D97-AF65-F5344CB8AC3E}">
        <p14:creationId xmlns:p14="http://schemas.microsoft.com/office/powerpoint/2010/main" val="2753265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21</a:t>
            </a:fld>
            <a:endParaRPr lang="nb-NO"/>
          </a:p>
        </p:txBody>
      </p:sp>
    </p:spTree>
    <p:extLst>
      <p:ext uri="{BB962C8B-B14F-4D97-AF65-F5344CB8AC3E}">
        <p14:creationId xmlns:p14="http://schemas.microsoft.com/office/powerpoint/2010/main" val="501329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24</a:t>
            </a:fld>
            <a:endParaRPr lang="nb-NO"/>
          </a:p>
        </p:txBody>
      </p:sp>
    </p:spTree>
    <p:extLst>
      <p:ext uri="{BB962C8B-B14F-4D97-AF65-F5344CB8AC3E}">
        <p14:creationId xmlns:p14="http://schemas.microsoft.com/office/powerpoint/2010/main" val="3729633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vedslide, buet tittel undertittel">
    <p:spTree>
      <p:nvGrpSpPr>
        <p:cNvPr id="1" name=""/>
        <p:cNvGrpSpPr/>
        <p:nvPr/>
      </p:nvGrpSpPr>
      <p:grpSpPr>
        <a:xfrm>
          <a:off x="0" y="0"/>
          <a:ext cx="0" cy="0"/>
          <a:chOff x="0" y="0"/>
          <a:chExt cx="0" cy="0"/>
        </a:xfrm>
      </p:grpSpPr>
      <p:sp>
        <p:nvSpPr>
          <p:cNvPr id="12" name="Plassholder for bilde 11"/>
          <p:cNvSpPr>
            <a:spLocks noGrp="1"/>
          </p:cNvSpPr>
          <p:nvPr>
            <p:ph type="pic" sz="quarter" idx="13"/>
          </p:nvPr>
        </p:nvSpPr>
        <p:spPr>
          <a:xfrm>
            <a:off x="7" y="197708"/>
            <a:ext cx="9144000" cy="7110413"/>
          </a:xfrm>
        </p:spPr>
        <p:txBody>
          <a:bodyPr/>
          <a:lstStyle>
            <a:lvl1pPr marL="0" indent="0">
              <a:buNone/>
              <a:defRPr/>
            </a:lvl1pPr>
          </a:lstStyle>
          <a:p>
            <a:endParaRPr lang="nb-NO" dirty="0"/>
          </a:p>
        </p:txBody>
      </p:sp>
      <p:sp>
        <p:nvSpPr>
          <p:cNvPr id="7" name="Rektangel 19"/>
          <p:cNvSpPr/>
          <p:nvPr userDrawn="1"/>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Rektangel 19"/>
          <p:cNvSpPr/>
          <p:nvPr userDrawn="1"/>
        </p:nvSpPr>
        <p:spPr>
          <a:xfrm>
            <a:off x="0" y="4704746"/>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pic>
        <p:nvPicPr>
          <p:cNvPr id="10" name="Bild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9" name="Undertittel 2"/>
          <p:cNvSpPr>
            <a:spLocks noGrp="1"/>
          </p:cNvSpPr>
          <p:nvPr>
            <p:ph type="subTitle" idx="1"/>
          </p:nvPr>
        </p:nvSpPr>
        <p:spPr>
          <a:xfrm>
            <a:off x="467928" y="6133487"/>
            <a:ext cx="6051665" cy="739311"/>
          </a:xfrm>
        </p:spPr>
        <p:txBody>
          <a:bodyPr>
            <a:normAutofit/>
          </a:bodyPr>
          <a:lstStyle>
            <a:lvl1pPr marL="0" indent="0">
              <a:buNone/>
              <a:defRPr sz="2000"/>
            </a:lvl1pPr>
          </a:lstStyle>
          <a:p>
            <a:pPr algn="l"/>
            <a:endParaRPr lang="nb-NO" dirty="0"/>
          </a:p>
        </p:txBody>
      </p:sp>
      <p:sp>
        <p:nvSpPr>
          <p:cNvPr id="2" name="Tittel 1"/>
          <p:cNvSpPr>
            <a:spLocks noGrp="1"/>
          </p:cNvSpPr>
          <p:nvPr>
            <p:ph type="title"/>
          </p:nvPr>
        </p:nvSpPr>
        <p:spPr>
          <a:xfrm>
            <a:off x="457203" y="5324219"/>
            <a:ext cx="8229600" cy="794471"/>
          </a:xfrm>
        </p:spPr>
        <p:txBody>
          <a:bodyPr>
            <a:normAutofit/>
          </a:bodyPr>
          <a:lstStyle>
            <a:lvl1pPr algn="l">
              <a:defRPr sz="3200">
                <a:solidFill>
                  <a:schemeClr val="bg1"/>
                </a:solidFill>
              </a:defRPr>
            </a:lvl1pPr>
          </a:lstStyle>
          <a:p>
            <a:r>
              <a:rPr lang="nb-NO"/>
              <a:t>Klikk for å redigere tittelstil</a:t>
            </a:r>
          </a:p>
        </p:txBody>
      </p:sp>
    </p:spTree>
    <p:extLst>
      <p:ext uri="{BB962C8B-B14F-4D97-AF65-F5344CB8AC3E}">
        <p14:creationId xmlns:p14="http://schemas.microsoft.com/office/powerpoint/2010/main" val="896726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1021492"/>
            <a:ext cx="3008313" cy="947588"/>
          </a:xfrm>
        </p:spPr>
        <p:txBody>
          <a:bodyPr anchor="b">
            <a:normAutofit/>
          </a:bodyPr>
          <a:lstStyle>
            <a:lvl1pPr algn="l">
              <a:defRPr sz="2400" b="0">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idx="1"/>
          </p:nvPr>
        </p:nvSpPr>
        <p:spPr>
          <a:xfrm>
            <a:off x="3575050" y="1021492"/>
            <a:ext cx="5111750" cy="5000367"/>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tekst 3"/>
          <p:cNvSpPr>
            <a:spLocks noGrp="1"/>
          </p:cNvSpPr>
          <p:nvPr>
            <p:ph type="body" sz="half" idx="2"/>
          </p:nvPr>
        </p:nvSpPr>
        <p:spPr>
          <a:xfrm>
            <a:off x="457200" y="2084173"/>
            <a:ext cx="3008313" cy="39376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28232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792362"/>
            <a:ext cx="5486400" cy="566738"/>
          </a:xfrm>
        </p:spPr>
        <p:txBody>
          <a:bodyPr anchor="b"/>
          <a:lstStyle>
            <a:lvl1pPr algn="l">
              <a:defRPr sz="2000" b="0" i="0">
                <a:latin typeface="Woodford Bourne" charset="0"/>
                <a:ea typeface="Woodford Bourne" charset="0"/>
                <a:cs typeface="Woodford Bourne" charset="0"/>
              </a:defRPr>
            </a:lvl1pPr>
          </a:lstStyle>
          <a:p>
            <a:r>
              <a:rPr lang="nb-NO" dirty="0"/>
              <a:t>Klikk for å redigere tittelstil</a:t>
            </a:r>
          </a:p>
        </p:txBody>
      </p:sp>
      <p:sp>
        <p:nvSpPr>
          <p:cNvPr id="3" name="Plassholder for bilde 2"/>
          <p:cNvSpPr>
            <a:spLocks noGrp="1"/>
          </p:cNvSpPr>
          <p:nvPr>
            <p:ph type="pic" idx="1"/>
          </p:nvPr>
        </p:nvSpPr>
        <p:spPr>
          <a:xfrm>
            <a:off x="1792288" y="1252151"/>
            <a:ext cx="5486400" cy="34754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Dra bildet til plassholderen eller klikk ikonet for å legge til</a:t>
            </a:r>
          </a:p>
        </p:txBody>
      </p:sp>
      <p:sp>
        <p:nvSpPr>
          <p:cNvPr id="4" name="Plassholder for tekst 3"/>
          <p:cNvSpPr>
            <a:spLocks noGrp="1"/>
          </p:cNvSpPr>
          <p:nvPr>
            <p:ph type="body" sz="half" idx="2"/>
          </p:nvPr>
        </p:nvSpPr>
        <p:spPr>
          <a:xfrm>
            <a:off x="1792288" y="5367338"/>
            <a:ext cx="5486400" cy="6709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431081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atin typeface="Woodford Bourne" charset="0"/>
                <a:ea typeface="Woodford Bourne" charset="0"/>
                <a:cs typeface="Woodford Bourne" charset="0"/>
              </a:defRPr>
            </a:lvl1pPr>
          </a:lstStyle>
          <a:p>
            <a:r>
              <a:rPr lang="nb-NO" dirty="0"/>
              <a:t>Klikk for å redigere tittelstil</a:t>
            </a:r>
          </a:p>
        </p:txBody>
      </p:sp>
      <p:sp>
        <p:nvSpPr>
          <p:cNvPr id="3" name="Plassholder for loddrett tekst 2"/>
          <p:cNvSpPr>
            <a:spLocks noGrp="1"/>
          </p:cNvSpPr>
          <p:nvPr>
            <p:ph type="body" orient="vert" idx="1"/>
          </p:nvPr>
        </p:nvSpPr>
        <p:spPr>
          <a:xfrm>
            <a:off x="457200" y="2148056"/>
            <a:ext cx="8229600" cy="3992563"/>
          </a:xfrm>
        </p:spPr>
        <p:txBody>
          <a:bodyPr vert="horz"/>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505401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og stort bilde">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
        <p:nvSpPr>
          <p:cNvPr id="8" name="Plassholder for bilde 7"/>
          <p:cNvSpPr>
            <a:spLocks noGrp="1"/>
          </p:cNvSpPr>
          <p:nvPr>
            <p:ph type="pic" sz="quarter" idx="13"/>
          </p:nvPr>
        </p:nvSpPr>
        <p:spPr>
          <a:xfrm>
            <a:off x="905990" y="2010032"/>
            <a:ext cx="7381275" cy="3904736"/>
          </a:xfrm>
        </p:spPr>
        <p:txBody>
          <a:bodyPr/>
          <a:lstStyle>
            <a:lvl1pPr marL="0" indent="0">
              <a:buNone/>
              <a:defRPr/>
            </a:lvl1pPr>
          </a:lstStyle>
          <a:p>
            <a:endParaRPr lang="nb-NO" dirty="0"/>
          </a:p>
        </p:txBody>
      </p:sp>
      <p:sp>
        <p:nvSpPr>
          <p:cNvPr id="9" name="Tittel 1"/>
          <p:cNvSpPr>
            <a:spLocks noGrp="1"/>
          </p:cNvSpPr>
          <p:nvPr>
            <p:ph type="title"/>
          </p:nvPr>
        </p:nvSpPr>
        <p:spPr>
          <a:xfrm>
            <a:off x="905990" y="1005016"/>
            <a:ext cx="7381275" cy="927310"/>
          </a:xfrm>
        </p:spPr>
        <p:txBody>
          <a:bodyPr/>
          <a:lstStyle>
            <a:lvl1pPr>
              <a:defRPr>
                <a:latin typeface="Woodford Bourne" charset="0"/>
                <a:ea typeface="Woodford Bourne" charset="0"/>
                <a:cs typeface="Woodford Bourne" charset="0"/>
              </a:defRPr>
            </a:lvl1pPr>
          </a:lstStyle>
          <a:p>
            <a:r>
              <a:rPr lang="nb-NO" dirty="0"/>
              <a:t>Klikk for å redigere tittelstil</a:t>
            </a:r>
          </a:p>
        </p:txBody>
      </p:sp>
    </p:spTree>
    <p:extLst>
      <p:ext uri="{BB962C8B-B14F-4D97-AF65-F5344CB8AC3E}">
        <p14:creationId xmlns:p14="http://schemas.microsoft.com/office/powerpoint/2010/main" val="304749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telside bue">
    <p:spTree>
      <p:nvGrpSpPr>
        <p:cNvPr id="1" name=""/>
        <p:cNvGrpSpPr/>
        <p:nvPr/>
      </p:nvGrpSpPr>
      <p:grpSpPr>
        <a:xfrm>
          <a:off x="0" y="0"/>
          <a:ext cx="0" cy="0"/>
          <a:chOff x="0" y="0"/>
          <a:chExt cx="0" cy="0"/>
        </a:xfrm>
      </p:grpSpPr>
      <p:sp>
        <p:nvSpPr>
          <p:cNvPr id="11" name="Plassholder for bilde 10"/>
          <p:cNvSpPr>
            <a:spLocks noGrp="1"/>
          </p:cNvSpPr>
          <p:nvPr>
            <p:ph type="pic" sz="quarter" idx="13"/>
          </p:nvPr>
        </p:nvSpPr>
        <p:spPr>
          <a:xfrm>
            <a:off x="0" y="6689"/>
            <a:ext cx="9144000" cy="6367463"/>
          </a:xfrm>
        </p:spPr>
        <p:txBody>
          <a:bodyPr/>
          <a:lstStyle>
            <a:lvl1pPr marL="0" indent="0">
              <a:buNone/>
              <a:defRPr/>
            </a:lvl1pPr>
          </a:lstStyle>
          <a:p>
            <a:endParaRPr lang="nb-NO"/>
          </a:p>
        </p:txBody>
      </p:sp>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pPr/>
              <a:t>25.02.2021</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dirty="0"/>
          </a:p>
        </p:txBody>
      </p:sp>
      <p:sp>
        <p:nvSpPr>
          <p:cNvPr id="6" name="Friform 5"/>
          <p:cNvSpPr/>
          <p:nvPr userDrawn="1"/>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userDrawn="1"/>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Tittel 1"/>
          <p:cNvSpPr txBox="1">
            <a:spLocks/>
          </p:cNvSpPr>
          <p:nvPr userDrawn="1"/>
        </p:nvSpPr>
        <p:spPr>
          <a:xfrm>
            <a:off x="457199" y="5899458"/>
            <a:ext cx="8229600" cy="9419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kern="1200">
                <a:solidFill>
                  <a:schemeClr val="tx1"/>
                </a:solidFill>
                <a:latin typeface="+mj-lt"/>
                <a:ea typeface="+mj-ea"/>
                <a:cs typeface="+mj-cs"/>
              </a:defRPr>
            </a:lvl1pPr>
          </a:lstStyle>
          <a:p>
            <a:pPr algn="l"/>
            <a:r>
              <a:rPr lang="nb-NO" sz="3200">
                <a:solidFill>
                  <a:schemeClr val="bg1"/>
                </a:solidFill>
              </a:rPr>
              <a:t>Kapittelside</a:t>
            </a:r>
            <a:endParaRPr lang="nb-NO" sz="3200" dirty="0">
              <a:solidFill>
                <a:schemeClr val="bg1"/>
              </a:solidFill>
            </a:endParaRPr>
          </a:p>
        </p:txBody>
      </p:sp>
      <p:pic>
        <p:nvPicPr>
          <p:cNvPr id="9" name="Bild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spTree>
    <p:extLst>
      <p:ext uri="{BB962C8B-B14F-4D97-AF65-F5344CB8AC3E}">
        <p14:creationId xmlns:p14="http://schemas.microsoft.com/office/powerpoint/2010/main" val="6473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143290"/>
            <a:ext cx="7772400" cy="1362075"/>
          </a:xfrm>
        </p:spPr>
        <p:txBody>
          <a:bodyPr anchor="t">
            <a:normAutofit/>
          </a:bodyPr>
          <a:lstStyle>
            <a:lvl1pPr algn="l">
              <a:defRPr sz="3200" b="0" cap="all">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722313" y="264310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04090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51945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normAutofit/>
          </a:bodyPr>
          <a:lstStyle>
            <a:lvl1pPr>
              <a:defRPr sz="3200" b="0" i="0">
                <a:latin typeface="Woodford Bourne" charset="0"/>
                <a:ea typeface="Woodford Bourne" charset="0"/>
                <a:cs typeface="Woodford Bourne" charset="0"/>
              </a:defRPr>
            </a:lvl1pPr>
          </a:lstStyle>
          <a:p>
            <a:r>
              <a:rPr lang="nb-NO" dirty="0"/>
              <a:t>Klikk for å redigere tittelstil</a:t>
            </a:r>
          </a:p>
        </p:txBody>
      </p:sp>
      <p:sp>
        <p:nvSpPr>
          <p:cNvPr id="3" name="Undertit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Klikk for å redigere undertittelstil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dirty="0"/>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98285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sz="half" idx="1"/>
          </p:nvPr>
        </p:nvSpPr>
        <p:spPr>
          <a:xfrm>
            <a:off x="457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p:cNvSpPr>
            <a:spLocks noGrp="1"/>
          </p:cNvSpPr>
          <p:nvPr>
            <p:ph sz="half" idx="2"/>
          </p:nvPr>
        </p:nvSpPr>
        <p:spPr>
          <a:xfrm>
            <a:off x="4648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67008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984511"/>
            <a:ext cx="8229600" cy="927310"/>
          </a:xfrm>
        </p:spPr>
        <p:txBody>
          <a:bodyPr/>
          <a:lstStyle>
            <a:lvl1pPr>
              <a:defRPr b="0" i="0">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457200" y="214200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4" name="Plassholder for innhold 3"/>
          <p:cNvSpPr>
            <a:spLocks noGrp="1"/>
          </p:cNvSpPr>
          <p:nvPr>
            <p:ph sz="half" idx="2"/>
          </p:nvPr>
        </p:nvSpPr>
        <p:spPr>
          <a:xfrm>
            <a:off x="457200" y="2842053"/>
            <a:ext cx="4040188"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tekst 4"/>
          <p:cNvSpPr>
            <a:spLocks noGrp="1"/>
          </p:cNvSpPr>
          <p:nvPr>
            <p:ph type="body" sz="quarter" idx="3"/>
          </p:nvPr>
        </p:nvSpPr>
        <p:spPr>
          <a:xfrm>
            <a:off x="4645025" y="213394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6" name="Plassholder for innhold 5"/>
          <p:cNvSpPr>
            <a:spLocks noGrp="1"/>
          </p:cNvSpPr>
          <p:nvPr>
            <p:ph sz="quarter" idx="4"/>
          </p:nvPr>
        </p:nvSpPr>
        <p:spPr>
          <a:xfrm>
            <a:off x="4645025" y="2842053"/>
            <a:ext cx="4041775"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B707B217-E5B1-7C42-B868-A854B78504CF}" type="datetimeFigureOut">
              <a:rPr lang="nb-NO" smtClean="0"/>
              <a:t>25.02.2021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97779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t>25.02.2021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43862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707B217-E5B1-7C42-B868-A854B78504CF}" type="datetimeFigureOut">
              <a:rPr lang="nb-NO" smtClean="0"/>
              <a:t>25.02.2021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73365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917153"/>
            <a:ext cx="8229600" cy="92731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457200" y="2001795"/>
            <a:ext cx="8229600" cy="4017079"/>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57200" y="6191590"/>
            <a:ext cx="2133600" cy="365125"/>
          </a:xfrm>
          <a:prstGeom prst="rect">
            <a:avLst/>
          </a:prstGeom>
        </p:spPr>
        <p:txBody>
          <a:bodyPr vert="horz" lIns="91440" tIns="45720" rIns="91440" bIns="45720" rtlCol="0" anchor="ctr"/>
          <a:lstStyle>
            <a:lvl1pPr algn="l">
              <a:defRPr sz="1200" b="0" i="0">
                <a:solidFill>
                  <a:schemeClr val="tx1">
                    <a:tint val="75000"/>
                  </a:schemeClr>
                </a:solidFill>
                <a:latin typeface="Woodford Bourne" charset="0"/>
                <a:ea typeface="Woodford Bourne" charset="0"/>
                <a:cs typeface="Woodford Bourne" charset="0"/>
              </a:defRPr>
            </a:lvl1pPr>
          </a:lstStyle>
          <a:p>
            <a:fld id="{B707B217-E5B1-7C42-B868-A854B78504CF}" type="datetimeFigureOut">
              <a:rPr lang="nb-NO" smtClean="0"/>
              <a:pPr/>
              <a:t>25.02.2021</a:t>
            </a:fld>
            <a:endParaRPr lang="nb-NO" dirty="0"/>
          </a:p>
        </p:txBody>
      </p:sp>
      <p:sp>
        <p:nvSpPr>
          <p:cNvPr id="5" name="Plassholder for bunntekst 4"/>
          <p:cNvSpPr>
            <a:spLocks noGrp="1"/>
          </p:cNvSpPr>
          <p:nvPr>
            <p:ph type="ftr" sz="quarter" idx="3"/>
          </p:nvPr>
        </p:nvSpPr>
        <p:spPr>
          <a:xfrm>
            <a:off x="2769973" y="6183070"/>
            <a:ext cx="2895600" cy="365125"/>
          </a:xfrm>
          <a:prstGeom prst="rect">
            <a:avLst/>
          </a:prstGeom>
        </p:spPr>
        <p:txBody>
          <a:bodyPr vert="horz" lIns="91440" tIns="45720" rIns="91440" bIns="45720" rtlCol="0" anchor="ctr"/>
          <a:lstStyle>
            <a:lvl1pPr algn="ctr">
              <a:defRPr sz="1200" b="0" i="0">
                <a:solidFill>
                  <a:schemeClr val="tx1">
                    <a:tint val="75000"/>
                  </a:schemeClr>
                </a:solidFill>
                <a:latin typeface="Woodford Bourne" charset="0"/>
                <a:ea typeface="Woodford Bourne" charset="0"/>
                <a:cs typeface="Woodford Bourne" charset="0"/>
              </a:defRPr>
            </a:lvl1pPr>
          </a:lstStyle>
          <a:p>
            <a:endParaRPr lang="nb-NO" dirty="0"/>
          </a:p>
        </p:txBody>
      </p:sp>
      <p:sp>
        <p:nvSpPr>
          <p:cNvPr id="6" name="Plassholder for lysbildenummer 5"/>
          <p:cNvSpPr>
            <a:spLocks noGrp="1"/>
          </p:cNvSpPr>
          <p:nvPr>
            <p:ph type="sldNum" sz="quarter" idx="4"/>
          </p:nvPr>
        </p:nvSpPr>
        <p:spPr>
          <a:xfrm>
            <a:off x="5844746" y="617511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A5D47-7C05-3D42-89E8-8596BD2E973A}" type="slidenum">
              <a:rPr lang="nb-NO" smtClean="0"/>
              <a:t>‹#›</a:t>
            </a:fld>
            <a:endParaRPr lang="nb-NO" dirty="0"/>
          </a:p>
        </p:txBody>
      </p:sp>
      <p:pic>
        <p:nvPicPr>
          <p:cNvPr id="11" name="Bilde 10"/>
          <p:cNvPicPr>
            <a:picLocks noChangeAspect="1"/>
          </p:cNvPicPr>
          <p:nvPr userDrawn="1"/>
        </p:nvPicPr>
        <p:blipFill rotWithShape="1">
          <a:blip r:embed="rId15" cstate="screen">
            <a:extLst>
              <a:ext uri="{28A0092B-C50C-407E-A947-70E740481C1C}">
                <a14:useLocalDpi xmlns:a14="http://schemas.microsoft.com/office/drawing/2010/main"/>
              </a:ext>
            </a:extLst>
          </a:blip>
          <a:srcRect/>
          <a:stretch/>
        </p:blipFill>
        <p:spPr>
          <a:xfrm>
            <a:off x="8236599" y="6138023"/>
            <a:ext cx="466677" cy="435770"/>
          </a:xfrm>
          <a:prstGeom prst="rect">
            <a:avLst/>
          </a:prstGeom>
        </p:spPr>
      </p:pic>
      <p:sp>
        <p:nvSpPr>
          <p:cNvPr id="12" name="Rektangel 11"/>
          <p:cNvSpPr/>
          <p:nvPr userDrawn="1"/>
        </p:nvSpPr>
        <p:spPr>
          <a:xfrm>
            <a:off x="0" y="6704435"/>
            <a:ext cx="9144000" cy="153566"/>
          </a:xfrm>
          <a:prstGeom prst="rect">
            <a:avLst/>
          </a:prstGeom>
          <a:solidFill>
            <a:srgbClr val="1F48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Tree>
    <p:extLst>
      <p:ext uri="{BB962C8B-B14F-4D97-AF65-F5344CB8AC3E}">
        <p14:creationId xmlns:p14="http://schemas.microsoft.com/office/powerpoint/2010/main" val="950424388"/>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51" r:id="rId3"/>
    <p:sldLayoutId id="2147483650" r:id="rId4"/>
    <p:sldLayoutId id="2147483649"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1pPr>
      <a:lvl2pPr marL="742950" indent="-28575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2pPr>
      <a:lvl3pPr marL="11430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3pPr>
      <a:lvl4pPr marL="16002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4pPr>
      <a:lvl5pPr marL="20574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44098" y="5885505"/>
            <a:ext cx="8208143" cy="666050"/>
          </a:xfrm>
          <a:prstGeom prst="rect">
            <a:avLst/>
          </a:prstGeom>
        </p:spPr>
        <p:txBody>
          <a:bodyPr vert="horz" lIns="91440" tIns="45720" rIns="91440" bIns="45720" rtlCol="0" anchor="t" anchorCtr="0">
            <a:normAutofit/>
          </a:bodyPr>
          <a:lstStyle>
            <a:lvl1pPr algn="l" defTabSz="457200" rtl="0" eaLnBrk="1" latinLnBrk="0" hangingPunct="1">
              <a:lnSpc>
                <a:spcPts val="4000"/>
              </a:lnSpc>
              <a:spcBef>
                <a:spcPct val="0"/>
              </a:spcBef>
              <a:buNone/>
              <a:defRPr lang="nb-NO" sz="3200" kern="1200" noProof="0">
                <a:solidFill>
                  <a:schemeClr val="bg1"/>
                </a:solidFill>
                <a:latin typeface="Calibri" panose="020F0502020204030204" pitchFamily="34" charset="0"/>
                <a:ea typeface="+mj-ea"/>
                <a:cs typeface="+mj-cs"/>
              </a:defRPr>
            </a:lvl1pPr>
          </a:lstStyle>
          <a:p>
            <a:r>
              <a:rPr lang="en-US"/>
              <a:t>Click to edit Master title style</a:t>
            </a:r>
            <a:endParaRPr lang="en-US" dirty="0"/>
          </a:p>
        </p:txBody>
      </p:sp>
      <p:sp>
        <p:nvSpPr>
          <p:cNvPr id="12" name="Rektangel 19"/>
          <p:cNvSpPr/>
          <p:nvPr/>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13" name="Rektangel 19"/>
          <p:cNvSpPr/>
          <p:nvPr/>
        </p:nvSpPr>
        <p:spPr>
          <a:xfrm>
            <a:off x="0" y="4705004"/>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ctrTitle"/>
          </p:nvPr>
        </p:nvSpPr>
        <p:spPr>
          <a:xfrm>
            <a:off x="581891" y="5317067"/>
            <a:ext cx="6051665" cy="759638"/>
          </a:xfrm>
        </p:spPr>
        <p:txBody>
          <a:bodyPr>
            <a:normAutofit/>
          </a:bodyPr>
          <a:lstStyle/>
          <a:p>
            <a:pPr algn="l"/>
            <a:r>
              <a:rPr lang="nb-NO" dirty="0">
                <a:solidFill>
                  <a:schemeClr val="bg1"/>
                </a:solidFill>
              </a:rPr>
              <a:t>Modul 5 Argumentasjon</a:t>
            </a:r>
          </a:p>
        </p:txBody>
      </p:sp>
      <p:sp>
        <p:nvSpPr>
          <p:cNvPr id="3" name="Undertittel 2"/>
          <p:cNvSpPr>
            <a:spLocks noGrp="1"/>
          </p:cNvSpPr>
          <p:nvPr>
            <p:ph type="subTitle" idx="1"/>
          </p:nvPr>
        </p:nvSpPr>
        <p:spPr>
          <a:xfrm>
            <a:off x="581891" y="6154115"/>
            <a:ext cx="6051665" cy="739311"/>
          </a:xfrm>
        </p:spPr>
        <p:txBody>
          <a:bodyPr>
            <a:normAutofit/>
          </a:bodyPr>
          <a:lstStyle/>
          <a:p>
            <a:pPr algn="l"/>
            <a:r>
              <a:rPr lang="nb-NO" dirty="0">
                <a:solidFill>
                  <a:schemeClr val="bg1"/>
                </a:solidFill>
              </a:rPr>
              <a:t>Tidsbruk: 195 minutter + utprøving med elever</a:t>
            </a:r>
          </a:p>
          <a:p>
            <a:pPr algn="l"/>
            <a:endParaRPr lang="nb-NO" dirty="0">
              <a:solidFill>
                <a:schemeClr val="bg1"/>
              </a:solidFill>
            </a:endParaRPr>
          </a:p>
        </p:txBody>
      </p:sp>
      <p:pic>
        <p:nvPicPr>
          <p:cNvPr id="9" name="Bild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10" name="Tekstboks 2">
            <a:extLst>
              <a:ext uri="{FF2B5EF4-FFF2-40B4-BE49-F238E27FC236}">
                <a16:creationId xmlns:a16="http://schemas.microsoft.com/office/drawing/2014/main" id="{BE01CD3D-8BFD-4E63-9541-74BD54207D38}"/>
              </a:ext>
            </a:extLst>
          </p:cNvPr>
          <p:cNvSpPr txBox="1">
            <a:spLocks noChangeArrowheads="1"/>
          </p:cNvSpPr>
          <p:nvPr/>
        </p:nvSpPr>
        <p:spPr bwMode="auto">
          <a:xfrm>
            <a:off x="1199658" y="1868263"/>
            <a:ext cx="6979709" cy="2527892"/>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b-NO" i="1" dirty="0"/>
              <a:t>Argumentasjon i matematikk </a:t>
            </a:r>
            <a:r>
              <a:rPr lang="nb-NO" i="1" dirty="0" err="1"/>
              <a:t>handlar</a:t>
            </a:r>
            <a:r>
              <a:rPr lang="nb-NO" i="1" dirty="0"/>
              <a:t> om at </a:t>
            </a:r>
            <a:r>
              <a:rPr lang="nb-NO" i="1" dirty="0" err="1"/>
              <a:t>elevane</a:t>
            </a:r>
            <a:r>
              <a:rPr lang="nb-NO" i="1" dirty="0"/>
              <a:t> grunngir </a:t>
            </a:r>
            <a:r>
              <a:rPr lang="nb-NO" i="1" dirty="0" err="1"/>
              <a:t>framgangsmåtar</a:t>
            </a:r>
            <a:r>
              <a:rPr lang="nb-NO" i="1" dirty="0"/>
              <a:t>, resonnement og </a:t>
            </a:r>
            <a:r>
              <a:rPr lang="nb-NO" i="1" dirty="0" err="1"/>
              <a:t>løysingar</a:t>
            </a:r>
            <a:r>
              <a:rPr lang="nb-NO" i="1" dirty="0"/>
              <a:t> og beviser at </a:t>
            </a:r>
            <a:r>
              <a:rPr lang="nb-NO" i="1" dirty="0" err="1"/>
              <a:t>dei</a:t>
            </a:r>
            <a:r>
              <a:rPr lang="nb-NO" i="1" dirty="0"/>
              <a:t> er gyldige</a:t>
            </a:r>
            <a:r>
              <a:rPr lang="nb-NO" dirty="0"/>
              <a:t> </a:t>
            </a:r>
            <a:r>
              <a:rPr lang="nn-NO" sz="2000" i="1" dirty="0">
                <a:effectLst/>
                <a:latin typeface="Calibri" panose="020F0502020204030204" pitchFamily="34" charset="0"/>
                <a:ea typeface="Calibri" panose="020F0502020204030204" pitchFamily="34" charset="0"/>
                <a:cs typeface="Times New Roman" panose="02020603050405020304" pitchFamily="18" charset="0"/>
              </a:rPr>
              <a:t>samtalar</a:t>
            </a:r>
            <a:r>
              <a:rPr lang="nn-NO" sz="2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n-NO" sz="2000" dirty="0">
                <a:effectLst/>
                <a:latin typeface="Calibri" panose="020F0502020204030204" pitchFamily="34" charset="0"/>
                <a:ea typeface="Calibri" panose="020F0502020204030204" pitchFamily="34" charset="0"/>
                <a:cs typeface="Times New Roman" panose="02020603050405020304" pitchFamily="18" charset="0"/>
              </a:rPr>
              <a:t>(Utdanningsdirektoratet, 2020).</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n-NO" sz="1100" dirty="0">
                <a:effectLst/>
                <a:latin typeface="Calibri" panose="020F0502020204030204" pitchFamily="34" charset="0"/>
                <a:ea typeface="Calibri" panose="020F0502020204030204" pitchFamily="34" charset="0"/>
                <a:cs typeface="Times New Roman" panose="02020603050405020304" pitchFamily="18" charset="0"/>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25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 3. Felles planlegging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klokke&#10;&#10;Automatisk generert beskrivelse">
            <a:extLst>
              <a:ext uri="{FF2B5EF4-FFF2-40B4-BE49-F238E27FC236}">
                <a16:creationId xmlns:a16="http://schemas.microsoft.com/office/drawing/2014/main" id="{04A49363-2647-49FC-9280-B922D04D816B}"/>
              </a:ext>
            </a:extLst>
          </p:cNvPr>
          <p:cNvPicPr>
            <a:picLocks noChangeAspect="1"/>
          </p:cNvPicPr>
          <p:nvPr/>
        </p:nvPicPr>
        <p:blipFill>
          <a:blip r:embed="rId4"/>
          <a:stretch>
            <a:fillRect/>
          </a:stretch>
        </p:blipFill>
        <p:spPr>
          <a:xfrm>
            <a:off x="3064039" y="1693893"/>
            <a:ext cx="3161316" cy="3600000"/>
          </a:xfrm>
          <a:prstGeom prst="rect">
            <a:avLst/>
          </a:prstGeom>
        </p:spPr>
      </p:pic>
    </p:spTree>
    <p:extLst>
      <p:ext uri="{BB962C8B-B14F-4D97-AF65-F5344CB8AC3E}">
        <p14:creationId xmlns:p14="http://schemas.microsoft.com/office/powerpoint/2010/main" val="3158133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Aktiviteten </a:t>
            </a:r>
            <a:r>
              <a:rPr lang="nb-NO" i="1" dirty="0"/>
              <a:t>Telle i kor</a:t>
            </a:r>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a:xfrm>
            <a:off x="504265" y="1921114"/>
            <a:ext cx="8229600" cy="4418726"/>
          </a:xfrm>
        </p:spPr>
        <p:txBody>
          <a:bodyPr>
            <a:normAutofit lnSpcReduction="10000"/>
          </a:bodyPr>
          <a:lstStyle/>
          <a:p>
            <a:pPr marL="0" indent="0">
              <a:buNone/>
            </a:pPr>
            <a:r>
              <a:rPr lang="nb-NO" dirty="0"/>
              <a:t>Gå sammen i grupper på 6-10 personer. </a:t>
            </a:r>
          </a:p>
          <a:p>
            <a:pPr marL="0" indent="0">
              <a:lnSpc>
                <a:spcPct val="110000"/>
              </a:lnSpc>
              <a:buNone/>
            </a:pPr>
            <a:r>
              <a:rPr lang="nb-NO" dirty="0"/>
              <a:t>Bruk </a:t>
            </a:r>
            <a:r>
              <a:rPr lang="nb-NO" i="1" dirty="0"/>
              <a:t>Undervisningsnotat Modul 5 </a:t>
            </a:r>
            <a:r>
              <a:rPr lang="nb-NO" dirty="0"/>
              <a:t>og planlegg aktiviteten </a:t>
            </a:r>
            <a:br>
              <a:rPr lang="nb-NO" dirty="0"/>
            </a:br>
            <a:r>
              <a:rPr lang="nb-NO" i="1" dirty="0"/>
              <a:t>Telle med 4 fra 5</a:t>
            </a:r>
            <a:r>
              <a:rPr lang="nb-NO" dirty="0"/>
              <a:t>. </a:t>
            </a:r>
            <a:br>
              <a:rPr lang="nb-NO" dirty="0"/>
            </a:br>
            <a:r>
              <a:rPr lang="nb-NO" dirty="0"/>
              <a:t>Diskuter de ulike momentene i undervisningsnotatet og </a:t>
            </a:r>
            <a:br>
              <a:rPr lang="nb-NO" dirty="0"/>
            </a:br>
            <a:r>
              <a:rPr lang="nb-NO" dirty="0"/>
              <a:t>bli enig om et felles notat. </a:t>
            </a:r>
          </a:p>
          <a:p>
            <a:pPr marL="0" indent="0">
              <a:lnSpc>
                <a:spcPct val="110000"/>
              </a:lnSpc>
              <a:buNone/>
            </a:pPr>
            <a:endParaRPr lang="nb-NO" dirty="0"/>
          </a:p>
          <a:p>
            <a:pPr marL="0" lvl="0" indent="0">
              <a:buNone/>
            </a:pPr>
            <a:r>
              <a:rPr lang="nb-NO" dirty="0"/>
              <a:t>Tenk gjennom</a:t>
            </a:r>
          </a:p>
          <a:p>
            <a:pPr lvl="0"/>
            <a:r>
              <a:rPr lang="nb-NO" dirty="0"/>
              <a:t>hvordan elevene vil komme til å argumentere </a:t>
            </a:r>
          </a:p>
          <a:p>
            <a:pPr lvl="0"/>
            <a:r>
              <a:rPr lang="nb-NO" dirty="0"/>
              <a:t>hvordan elevenes innspill skal representeres på tavla </a:t>
            </a:r>
          </a:p>
          <a:p>
            <a:pPr lvl="0"/>
            <a:r>
              <a:rPr lang="nb-NO" dirty="0"/>
              <a:t>hvordan dere vil utnytte samtaletrekkene </a:t>
            </a:r>
            <a:br>
              <a:rPr lang="nb-NO" dirty="0"/>
            </a:br>
            <a:r>
              <a:rPr lang="nb-NO" i="1" dirty="0"/>
              <a:t>Resonnere og Tilføye</a:t>
            </a:r>
          </a:p>
        </p:txBody>
      </p:sp>
    </p:spTree>
    <p:extLst>
      <p:ext uri="{BB962C8B-B14F-4D97-AF65-F5344CB8AC3E}">
        <p14:creationId xmlns:p14="http://schemas.microsoft.com/office/powerpoint/2010/main" val="2290945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a:xfrm>
            <a:off x="457200" y="528320"/>
            <a:ext cx="8229600" cy="927310"/>
          </a:xfrm>
        </p:spPr>
        <p:txBody>
          <a:bodyPr/>
          <a:lstStyle/>
          <a:p>
            <a:r>
              <a:rPr lang="nb-NO" dirty="0"/>
              <a:t>Planlegging – Hvorfor? La oss begrunne</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a:xfrm>
            <a:off x="457200" y="1645920"/>
            <a:ext cx="8229600" cy="4866640"/>
          </a:xfrm>
        </p:spPr>
        <p:txBody>
          <a:bodyPr>
            <a:normAutofit fontScale="92500"/>
          </a:bodyPr>
          <a:lstStyle/>
          <a:p>
            <a:pPr marL="0" indent="0">
              <a:buNone/>
            </a:pPr>
            <a:r>
              <a:rPr lang="nb-NO" dirty="0"/>
              <a:t>Ved bruk av samtaletypen Hvorfor? La oss begrunne skal dere legge til rette for at elevene argumenterer og begrunner.</a:t>
            </a:r>
          </a:p>
          <a:p>
            <a:pPr marL="0" indent="0">
              <a:buNone/>
            </a:pPr>
            <a:r>
              <a:rPr lang="nb-NO" dirty="0"/>
              <a:t>I denne aktiviteten skal de begrunne hvordan de kan bruke mønster og sammenhenger til å finne nye tall i en telling. Det er også mulig å generalisere sammenhengen mellom tallet og rutenummeret. </a:t>
            </a:r>
          </a:p>
          <a:p>
            <a:pPr marL="0" indent="0">
              <a:buNone/>
            </a:pPr>
            <a:br>
              <a:rPr lang="nb-NO" dirty="0"/>
            </a:br>
            <a:r>
              <a:rPr lang="nb-NO" dirty="0"/>
              <a:t>Sammenhengen kan uttrykkes retorisk eller symbolsk, for eksempel: </a:t>
            </a:r>
          </a:p>
          <a:p>
            <a:r>
              <a:rPr lang="nb-NO" i="1" dirty="0"/>
              <a:t>Tallene i «rutene» er en mer enn tallene i fire-gangen</a:t>
            </a:r>
            <a:r>
              <a:rPr lang="nb-NO" dirty="0"/>
              <a:t> </a:t>
            </a:r>
          </a:p>
          <a:p>
            <a:r>
              <a:rPr lang="nb-NO" dirty="0"/>
              <a:t>4</a:t>
            </a:r>
            <a:r>
              <a:rPr lang="nb-NO" i="1" dirty="0"/>
              <a:t>n</a:t>
            </a:r>
            <a:r>
              <a:rPr lang="nb-NO" dirty="0"/>
              <a:t> + 1, der </a:t>
            </a:r>
            <a:r>
              <a:rPr lang="nb-NO" i="1" dirty="0"/>
              <a:t>n</a:t>
            </a:r>
            <a:r>
              <a:rPr lang="nb-NO" dirty="0"/>
              <a:t> er rutenummeret. </a:t>
            </a:r>
          </a:p>
          <a:p>
            <a:pPr marL="0" indent="0">
              <a:buNone/>
            </a:pPr>
            <a:r>
              <a:rPr lang="nb-NO" dirty="0"/>
              <a:t>Det kan være fristende å forfølge andre interessante ideer som oppstår undervegs i samtalen, men i denne type samtale handler det om å dykke dypere ned i sammenhengene som målet for samtalen. </a:t>
            </a:r>
          </a:p>
        </p:txBody>
      </p:sp>
    </p:spTree>
    <p:extLst>
      <p:ext uri="{BB962C8B-B14F-4D97-AF65-F5344CB8AC3E}">
        <p14:creationId xmlns:p14="http://schemas.microsoft.com/office/powerpoint/2010/main" val="554718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Planlegging fortsetter</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p:txBody>
          <a:bodyPr>
            <a:normAutofit/>
          </a:bodyPr>
          <a:lstStyle/>
          <a:p>
            <a:pPr marL="0" indent="0">
              <a:buNone/>
            </a:pPr>
            <a:r>
              <a:rPr lang="nb-NO" dirty="0"/>
              <a:t>Alle deltakerne noterer det dere blir enige om i undervisningsnotatet. La én av deltakerne passe tiden, slik at dere får god tid til å drøfte alle fasene i undervisningsøkta.</a:t>
            </a:r>
            <a:br>
              <a:rPr lang="nb-NO" dirty="0"/>
            </a:br>
            <a:endParaRPr lang="nb-NO" dirty="0"/>
          </a:p>
          <a:p>
            <a:pPr marL="0" indent="0">
              <a:buNone/>
            </a:pPr>
            <a:r>
              <a:rPr lang="nb-NO" dirty="0"/>
              <a:t>Velg til slutt hvem av dere som skal lede en øving mens kollegene er «elever». </a:t>
            </a:r>
          </a:p>
          <a:p>
            <a:endParaRPr lang="nb-NO" dirty="0"/>
          </a:p>
        </p:txBody>
      </p:sp>
    </p:spTree>
    <p:extLst>
      <p:ext uri="{BB962C8B-B14F-4D97-AF65-F5344CB8AC3E}">
        <p14:creationId xmlns:p14="http://schemas.microsoft.com/office/powerpoint/2010/main" val="1620937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4. Øving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11" name="Bilde 10" descr="Et bilde som inneholder objekt, klokke, stor&#10;&#10;Automatisk generert beskrivelse">
            <a:extLst>
              <a:ext uri="{FF2B5EF4-FFF2-40B4-BE49-F238E27FC236}">
                <a16:creationId xmlns:a16="http://schemas.microsoft.com/office/drawing/2014/main" id="{509B50D2-D660-4DDB-B57E-A7C777510B7B}"/>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898509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Øve med kolleger</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p:txBody>
          <a:bodyPr>
            <a:normAutofit/>
          </a:bodyPr>
          <a:lstStyle/>
          <a:p>
            <a:pPr marL="0" indent="0">
              <a:buNone/>
            </a:pPr>
            <a:r>
              <a:rPr lang="nb-NO" dirty="0"/>
              <a:t>Deltakerne i planleggingsgruppen øver på aktiviteten. En eller to deltakere har rollen som lærer, resten er «elever». «Læreren» følger undervisningsnotatet og gjennomfører aktiviteten slik gruppen har planlagt. Undervisningsnotatet kan justeres etter erfaringene dere gjør under øvingen. </a:t>
            </a:r>
          </a:p>
          <a:p>
            <a:pPr marL="0" indent="0">
              <a:buNone/>
            </a:pPr>
            <a:endParaRPr lang="nb-NO" dirty="0"/>
          </a:p>
        </p:txBody>
      </p:sp>
    </p:spTree>
    <p:extLst>
      <p:ext uri="{BB962C8B-B14F-4D97-AF65-F5344CB8AC3E}">
        <p14:creationId xmlns:p14="http://schemas.microsoft.com/office/powerpoint/2010/main" val="1568957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Time-Out</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3763279"/>
          </a:xfrm>
        </p:spPr>
        <p:txBody>
          <a:bodyPr>
            <a:normAutofit/>
          </a:bodyPr>
          <a:lstStyle/>
          <a:p>
            <a:pPr marL="0" indent="0">
              <a:buNone/>
            </a:pPr>
            <a:r>
              <a:rPr lang="nb-NO" dirty="0"/>
              <a:t>Både «læreren» og «elevene» kan be om Time-Out. Da tar dere et kort avbrekk for å avklare viktige spørsmål eller minne om ting gruppen er blitt enige om under planleggingen. </a:t>
            </a:r>
            <a:br>
              <a:rPr lang="nb-NO" dirty="0"/>
            </a:br>
            <a:endParaRPr lang="nb-NO" dirty="0"/>
          </a:p>
          <a:p>
            <a:pPr marL="0" indent="0">
              <a:buNone/>
            </a:pPr>
            <a:r>
              <a:rPr lang="nb-NO" dirty="0"/>
              <a:t>Det kan for eksempel dreie seg om hvordan dere vil </a:t>
            </a:r>
          </a:p>
          <a:p>
            <a:r>
              <a:rPr lang="nb-NO" dirty="0"/>
              <a:t>disponere tavlen </a:t>
            </a:r>
          </a:p>
          <a:p>
            <a:r>
              <a:rPr lang="nb-NO" dirty="0"/>
              <a:t>få elevene til å begrunne mønster og sammenhenger</a:t>
            </a:r>
          </a:p>
        </p:txBody>
      </p:sp>
    </p:spTree>
    <p:extLst>
      <p:ext uri="{BB962C8B-B14F-4D97-AF65-F5344CB8AC3E}">
        <p14:creationId xmlns:p14="http://schemas.microsoft.com/office/powerpoint/2010/main" val="2815299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Tips til utprøvingen</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547051"/>
          </a:xfrm>
        </p:spPr>
        <p:txBody>
          <a:bodyPr>
            <a:normAutofit/>
          </a:bodyPr>
          <a:lstStyle/>
          <a:p>
            <a:pPr marL="0" lvl="0" indent="0">
              <a:buNone/>
            </a:pPr>
            <a:r>
              <a:rPr lang="nb-NO" dirty="0"/>
              <a:t>Opplegget skal prøves ut med elever før dere møtes til oppsummering etter utprøvingen.</a:t>
            </a:r>
          </a:p>
          <a:p>
            <a:pPr marL="0" lvl="0" indent="0">
              <a:buNone/>
            </a:pPr>
            <a:endParaRPr lang="nb-NO" dirty="0"/>
          </a:p>
          <a:p>
            <a:pPr marL="0" lvl="0" indent="0">
              <a:buNone/>
            </a:pPr>
            <a:r>
              <a:rPr lang="nb-NO" dirty="0"/>
              <a:t>Læringsutbyttet for lærerne vil bli bedre om (deler av) planleggingsgruppen deltar når opplegget prøves ut med elevene. </a:t>
            </a:r>
          </a:p>
          <a:p>
            <a:pPr marL="0" lvl="0" indent="0">
              <a:buNone/>
            </a:pPr>
            <a:endParaRPr lang="nb-NO" dirty="0"/>
          </a:p>
          <a:p>
            <a:pPr marL="0" lvl="0" indent="0">
              <a:buNone/>
            </a:pPr>
            <a:r>
              <a:rPr lang="nb-NO" dirty="0"/>
              <a:t>Time-out kan også bli benyttet under utprøvingen.</a:t>
            </a:r>
          </a:p>
        </p:txBody>
      </p:sp>
    </p:spTree>
    <p:extLst>
      <p:ext uri="{BB962C8B-B14F-4D97-AF65-F5344CB8AC3E}">
        <p14:creationId xmlns:p14="http://schemas.microsoft.com/office/powerpoint/2010/main" val="3010719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5. Utprøving med elever</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a:extLst>
              <a:ext uri="{FF2B5EF4-FFF2-40B4-BE49-F238E27FC236}">
                <a16:creationId xmlns:a16="http://schemas.microsoft.com/office/drawing/2014/main" id="{406F5372-45B8-425E-A627-6ADD0F5AE5F6}"/>
              </a:ext>
            </a:extLst>
          </p:cNvPr>
          <p:cNvPicPr>
            <a:picLocks noChangeAspect="1"/>
          </p:cNvPicPr>
          <p:nvPr/>
        </p:nvPicPr>
        <p:blipFill>
          <a:blip r:embed="rId4"/>
          <a:stretch>
            <a:fillRect/>
          </a:stretch>
        </p:blipFill>
        <p:spPr>
          <a:xfrm>
            <a:off x="3007116" y="1629000"/>
            <a:ext cx="3129765" cy="3600000"/>
          </a:xfrm>
          <a:prstGeom prst="rect">
            <a:avLst/>
          </a:prstGeom>
        </p:spPr>
      </p:pic>
    </p:spTree>
    <p:extLst>
      <p:ext uri="{BB962C8B-B14F-4D97-AF65-F5344CB8AC3E}">
        <p14:creationId xmlns:p14="http://schemas.microsoft.com/office/powerpoint/2010/main" val="4070302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65B214-BDCB-45B6-880C-A50AAC69BFA5}"/>
              </a:ext>
            </a:extLst>
          </p:cNvPr>
          <p:cNvSpPr>
            <a:spLocks noGrp="1"/>
          </p:cNvSpPr>
          <p:nvPr>
            <p:ph type="title"/>
          </p:nvPr>
        </p:nvSpPr>
        <p:spPr/>
        <p:txBody>
          <a:bodyPr/>
          <a:lstStyle/>
          <a:p>
            <a:r>
              <a:rPr lang="nb-NO" dirty="0"/>
              <a:t>Utprøving med elever</a:t>
            </a:r>
          </a:p>
        </p:txBody>
      </p:sp>
      <p:sp>
        <p:nvSpPr>
          <p:cNvPr id="3" name="Plassholder for innhold 2">
            <a:extLst>
              <a:ext uri="{FF2B5EF4-FFF2-40B4-BE49-F238E27FC236}">
                <a16:creationId xmlns:a16="http://schemas.microsoft.com/office/drawing/2014/main" id="{6C681C38-3BA6-40B7-AD6E-676D5E71E3C4}"/>
              </a:ext>
            </a:extLst>
          </p:cNvPr>
          <p:cNvSpPr>
            <a:spLocks noGrp="1"/>
          </p:cNvSpPr>
          <p:nvPr>
            <p:ph idx="1"/>
          </p:nvPr>
        </p:nvSpPr>
        <p:spPr>
          <a:xfrm>
            <a:off x="457200" y="2001795"/>
            <a:ext cx="8229600" cy="4512216"/>
          </a:xfrm>
        </p:spPr>
        <p:txBody>
          <a:bodyPr>
            <a:normAutofit/>
          </a:bodyPr>
          <a:lstStyle/>
          <a:p>
            <a:pPr marL="0" indent="0">
              <a:buNone/>
            </a:pPr>
            <a:r>
              <a:rPr lang="nb-NO" dirty="0"/>
              <a:t>Bruk undervisningsnotatet og gjennomfør aktiviteten slik </a:t>
            </a:r>
            <a:br>
              <a:rPr lang="nb-NO" dirty="0"/>
            </a:br>
            <a:r>
              <a:rPr lang="nb-NO" dirty="0"/>
              <a:t>gruppen har planlagt.</a:t>
            </a:r>
          </a:p>
          <a:p>
            <a:pPr marL="0" indent="0">
              <a:buNone/>
            </a:pPr>
            <a:endParaRPr lang="nb-NO" dirty="0"/>
          </a:p>
          <a:p>
            <a:pPr marL="0" indent="0">
              <a:buNone/>
            </a:pPr>
            <a:r>
              <a:rPr lang="nb-NO" dirty="0"/>
              <a:t>Bruk Time-Out om dere er flere sammen om utprøvingen. </a:t>
            </a:r>
          </a:p>
          <a:p>
            <a:pPr marL="0" indent="0">
              <a:buNone/>
            </a:pPr>
            <a:r>
              <a:rPr lang="nb-NO" dirty="0"/>
              <a:t>Dere kan for eksempel diskutere hvordan dere kan</a:t>
            </a:r>
          </a:p>
          <a:p>
            <a:pPr lvl="0"/>
            <a:r>
              <a:rPr lang="nb-NO" dirty="0"/>
              <a:t>få tilgang til elevenes tenking </a:t>
            </a:r>
          </a:p>
          <a:p>
            <a:pPr lvl="0"/>
            <a:r>
              <a:rPr lang="nb-NO" dirty="0"/>
              <a:t>gi passende respons </a:t>
            </a:r>
          </a:p>
          <a:p>
            <a:pPr lvl="0"/>
            <a:r>
              <a:rPr lang="nb-NO" dirty="0"/>
              <a:t>invitere flere elever inn i samtalen</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102341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12AC12E-EFC9-48BE-9E8F-9FA04D1931ED}"/>
              </a:ext>
            </a:extLst>
          </p:cNvPr>
          <p:cNvSpPr>
            <a:spLocks noGrp="1"/>
          </p:cNvSpPr>
          <p:nvPr>
            <p:ph type="title"/>
          </p:nvPr>
        </p:nvSpPr>
        <p:spPr/>
        <p:txBody>
          <a:bodyPr/>
          <a:lstStyle/>
          <a:p>
            <a:r>
              <a:rPr lang="nb-NO" dirty="0"/>
              <a:t>Om modulen</a:t>
            </a:r>
          </a:p>
        </p:txBody>
      </p:sp>
      <p:sp>
        <p:nvSpPr>
          <p:cNvPr id="5" name="Plassholder for innhold 4">
            <a:extLst>
              <a:ext uri="{FF2B5EF4-FFF2-40B4-BE49-F238E27FC236}">
                <a16:creationId xmlns:a16="http://schemas.microsoft.com/office/drawing/2014/main" id="{0BD586C4-3C92-4F0B-9B51-A49813BDAD90}"/>
              </a:ext>
            </a:extLst>
          </p:cNvPr>
          <p:cNvSpPr>
            <a:spLocks noGrp="1"/>
          </p:cNvSpPr>
          <p:nvPr>
            <p:ph idx="1"/>
          </p:nvPr>
        </p:nvSpPr>
        <p:spPr/>
        <p:txBody>
          <a:bodyPr/>
          <a:lstStyle/>
          <a:p>
            <a:pPr marL="0" indent="0">
              <a:buNone/>
            </a:pPr>
            <a:r>
              <a:rPr lang="nb-NO" dirty="0"/>
              <a:t>Denne modulen legger spesielt vekt på</a:t>
            </a:r>
          </a:p>
          <a:p>
            <a:pPr lvl="0"/>
            <a:r>
              <a:rPr lang="nb-NO" dirty="0"/>
              <a:t>kjerneelementet </a:t>
            </a:r>
            <a:r>
              <a:rPr lang="nb-NO" i="1" dirty="0"/>
              <a:t>Argumentasjon og</a:t>
            </a:r>
            <a:r>
              <a:rPr lang="nb-NO" dirty="0"/>
              <a:t> </a:t>
            </a:r>
            <a:r>
              <a:rPr lang="nb-NO" i="1" dirty="0"/>
              <a:t>generalisering </a:t>
            </a:r>
            <a:endParaRPr lang="nb-NO" dirty="0"/>
          </a:p>
          <a:p>
            <a:pPr lvl="0"/>
            <a:r>
              <a:rPr lang="nb-NO" dirty="0"/>
              <a:t>samtaletypen </a:t>
            </a:r>
            <a:r>
              <a:rPr lang="nb-NO" i="1" dirty="0"/>
              <a:t>Hvorfor? La oss begrunne</a:t>
            </a:r>
            <a:endParaRPr lang="nb-NO" dirty="0"/>
          </a:p>
          <a:p>
            <a:pPr lvl="0"/>
            <a:r>
              <a:rPr lang="nb-NO" dirty="0"/>
              <a:t>samtaletrekkene </a:t>
            </a:r>
            <a:r>
              <a:rPr lang="nb-NO" i="1" dirty="0"/>
              <a:t>Resonnere</a:t>
            </a:r>
            <a:r>
              <a:rPr lang="nb-NO" dirty="0"/>
              <a:t> og </a:t>
            </a:r>
            <a:r>
              <a:rPr lang="nb-NO" i="1" dirty="0"/>
              <a:t>Tilføye</a:t>
            </a:r>
            <a:endParaRPr lang="nb-NO" dirty="0"/>
          </a:p>
          <a:p>
            <a:endParaRPr lang="nb-NO" dirty="0"/>
          </a:p>
        </p:txBody>
      </p:sp>
    </p:spTree>
    <p:extLst>
      <p:ext uri="{BB962C8B-B14F-4D97-AF65-F5344CB8AC3E}">
        <p14:creationId xmlns:p14="http://schemas.microsoft.com/office/powerpoint/2010/main" val="163838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D4006F4-6775-4C62-8768-958597D02AA5}"/>
              </a:ext>
            </a:extLst>
          </p:cNvPr>
          <p:cNvSpPr>
            <a:spLocks noGrp="1"/>
          </p:cNvSpPr>
          <p:nvPr>
            <p:ph type="title"/>
          </p:nvPr>
        </p:nvSpPr>
        <p:spPr/>
        <p:txBody>
          <a:bodyPr/>
          <a:lstStyle/>
          <a:p>
            <a:r>
              <a:rPr lang="nb-NO" dirty="0"/>
              <a:t>Dokumentasjon</a:t>
            </a:r>
          </a:p>
        </p:txBody>
      </p:sp>
      <p:sp>
        <p:nvSpPr>
          <p:cNvPr id="3" name="Plassholder for innhold 2">
            <a:extLst>
              <a:ext uri="{FF2B5EF4-FFF2-40B4-BE49-F238E27FC236}">
                <a16:creationId xmlns:a16="http://schemas.microsoft.com/office/drawing/2014/main" id="{56DF024E-F642-4E2A-8532-2589876FB63D}"/>
              </a:ext>
            </a:extLst>
          </p:cNvPr>
          <p:cNvSpPr>
            <a:spLocks noGrp="1"/>
          </p:cNvSpPr>
          <p:nvPr>
            <p:ph idx="1"/>
          </p:nvPr>
        </p:nvSpPr>
        <p:spPr>
          <a:xfrm>
            <a:off x="457200" y="2001795"/>
            <a:ext cx="7579360" cy="4017079"/>
          </a:xfrm>
        </p:spPr>
        <p:txBody>
          <a:bodyPr/>
          <a:lstStyle/>
          <a:p>
            <a:pPr lvl="0"/>
            <a:r>
              <a:rPr lang="nb-NO" dirty="0"/>
              <a:t>Bruk gjerne mobil og ta lydopptak under utprøvingen.</a:t>
            </a:r>
          </a:p>
          <a:p>
            <a:pPr lvl="0"/>
            <a:r>
              <a:rPr lang="nb-NO" dirty="0"/>
              <a:t>Noter etter utprøvingen hva du mener du lyktes med og hva som var utfordrende.</a:t>
            </a:r>
          </a:p>
          <a:p>
            <a:pPr lvl="0"/>
            <a:r>
              <a:rPr lang="nb-NO" dirty="0"/>
              <a:t>Ta bilde av det tavlene/plakatene etter at aktiviteten er prøvd ut</a:t>
            </a:r>
          </a:p>
          <a:p>
            <a:endParaRPr lang="nb-NO" dirty="0"/>
          </a:p>
          <a:p>
            <a:pPr marL="0" indent="0">
              <a:buNone/>
            </a:pPr>
            <a:r>
              <a:rPr lang="nb-NO" dirty="0"/>
              <a:t>Er dere flere sammen bør dere lage et felles notat.</a:t>
            </a:r>
          </a:p>
          <a:p>
            <a:endParaRPr lang="nb-NO" dirty="0"/>
          </a:p>
        </p:txBody>
      </p:sp>
    </p:spTree>
    <p:extLst>
      <p:ext uri="{BB962C8B-B14F-4D97-AF65-F5344CB8AC3E}">
        <p14:creationId xmlns:p14="http://schemas.microsoft.com/office/powerpoint/2010/main" val="3162398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6. Vurdering/refleksjon</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3644455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lstStyle/>
          <a:p>
            <a:r>
              <a:rPr lang="nb-NO" dirty="0"/>
              <a:t>Vurdering/refleksjon i grupper</a:t>
            </a:r>
            <a:br>
              <a:rPr lang="nb-NO" dirty="0"/>
            </a:br>
            <a:r>
              <a:rPr lang="nb-NO" sz="2000" dirty="0"/>
              <a:t>(20 minutter)</a:t>
            </a:r>
            <a:endParaRPr lang="nb-NO" dirty="0"/>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001795"/>
            <a:ext cx="8229600" cy="4468674"/>
          </a:xfrm>
        </p:spPr>
        <p:txBody>
          <a:bodyPr>
            <a:normAutofit lnSpcReduction="10000"/>
          </a:bodyPr>
          <a:lstStyle/>
          <a:p>
            <a:pPr marL="0" indent="0">
              <a:buNone/>
            </a:pPr>
            <a:r>
              <a:rPr lang="nb-NO" dirty="0"/>
              <a:t>Deltakerne deler erfaringene fra utprøvingen i planleggingsgruppene. Ta runden slik at alle får presentere sine tanker og erfaringer. </a:t>
            </a:r>
          </a:p>
          <a:p>
            <a:pPr marL="342900" lvl="0" indent="-342900">
              <a:lnSpc>
                <a:spcPct val="107000"/>
              </a:lnSpc>
              <a:buSzPts val="1000"/>
              <a:buFont typeface="Symbol" panose="05050102010706020507" pitchFamily="18" charset="2"/>
              <a:buChar char=""/>
              <a:tabLst>
                <a:tab pos="457200" algn="l"/>
              </a:tabLst>
            </a:pPr>
            <a:r>
              <a:rPr lang="nb-NO" dirty="0"/>
              <a:t>Hvordan begrunner elevene mønstrene som oppstår?</a:t>
            </a:r>
          </a:p>
          <a:p>
            <a:pPr marL="342900" lvl="0" indent="-342900">
              <a:lnSpc>
                <a:spcPct val="107000"/>
              </a:lnSpc>
              <a:buSzPts val="1000"/>
              <a:buFont typeface="Symbol" panose="05050102010706020507" pitchFamily="18" charset="2"/>
              <a:buChar char=""/>
              <a:tabLst>
                <a:tab pos="457200" algn="l"/>
              </a:tabLst>
            </a:pPr>
            <a:r>
              <a:rPr lang="nb-NO" dirty="0"/>
              <a:t>Hva har elevene forstått om generelle uttrykk?</a:t>
            </a:r>
          </a:p>
          <a:p>
            <a:pPr marL="342900" lvl="0" indent="-342900">
              <a:lnSpc>
                <a:spcPct val="107000"/>
              </a:lnSpc>
              <a:buSzPts val="1000"/>
              <a:buFont typeface="Symbol" panose="05050102010706020507" pitchFamily="18" charset="2"/>
              <a:buChar char=""/>
              <a:tabLst>
                <a:tab pos="457200" algn="l"/>
              </a:tabLst>
            </a:pPr>
            <a:r>
              <a:rPr lang="nb-NO" dirty="0"/>
              <a:t>Gjennomførte dere aktiviteten slik dere planla? Hva skyldes eventuelle avvik?</a:t>
            </a:r>
          </a:p>
          <a:p>
            <a:pPr marL="342900" lvl="0" indent="-342900">
              <a:lnSpc>
                <a:spcPct val="107000"/>
              </a:lnSpc>
              <a:spcAft>
                <a:spcPts val="800"/>
              </a:spcAft>
              <a:buSzPts val="1000"/>
              <a:buFont typeface="Symbol" panose="05050102010706020507" pitchFamily="18" charset="2"/>
              <a:buChar char=""/>
              <a:tabLst>
                <a:tab pos="457200" algn="l"/>
              </a:tabLst>
            </a:pPr>
            <a:r>
              <a:rPr lang="nb-NO" dirty="0"/>
              <a:t>Hvordan fungerte samtaletrekkene dere hadde planlagt å bruke? Gi konkrete eksempler.</a:t>
            </a:r>
          </a:p>
          <a:p>
            <a:pPr marL="0" lvl="0" indent="0">
              <a:lnSpc>
                <a:spcPct val="107000"/>
              </a:lnSpc>
              <a:spcAft>
                <a:spcPts val="800"/>
              </a:spcAft>
              <a:buSzPts val="1000"/>
              <a:buNone/>
              <a:tabLst>
                <a:tab pos="457200" algn="l"/>
              </a:tabLst>
            </a:pPr>
            <a:r>
              <a:rPr lang="nb-NO" dirty="0"/>
              <a:t>Velg to-tre momenter dere vil dele med resten av kollegiet</a:t>
            </a:r>
          </a:p>
          <a:p>
            <a:pPr marL="0" indent="0">
              <a:buNone/>
            </a:pPr>
            <a:endParaRPr lang="nb-NO" dirty="0"/>
          </a:p>
          <a:p>
            <a:endParaRPr lang="nb-NO" dirty="0"/>
          </a:p>
        </p:txBody>
      </p:sp>
    </p:spTree>
    <p:extLst>
      <p:ext uri="{BB962C8B-B14F-4D97-AF65-F5344CB8AC3E}">
        <p14:creationId xmlns:p14="http://schemas.microsoft.com/office/powerpoint/2010/main" val="386561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normAutofit/>
          </a:bodyPr>
          <a:lstStyle/>
          <a:p>
            <a:r>
              <a:rPr lang="nb-NO" dirty="0"/>
              <a:t>Vurdering/refleksjon i plenum</a:t>
            </a:r>
            <a:br>
              <a:rPr lang="nb-NO" dirty="0"/>
            </a:br>
            <a:r>
              <a:rPr lang="nb-NO" sz="2000" dirty="0"/>
              <a:t>(10 minutter)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418079"/>
            <a:ext cx="8229600" cy="4052389"/>
          </a:xfrm>
        </p:spPr>
        <p:txBody>
          <a:bodyPr>
            <a:normAutofit/>
          </a:bodyPr>
          <a:lstStyle/>
          <a:p>
            <a:pPr marL="0" indent="0">
              <a:buNone/>
            </a:pPr>
            <a:r>
              <a:rPr lang="nb-NO" dirty="0"/>
              <a:t>Hver gruppe deler momentene dere har valgt med kollegene.</a:t>
            </a:r>
          </a:p>
          <a:p>
            <a:endParaRPr lang="nb-NO" dirty="0"/>
          </a:p>
        </p:txBody>
      </p:sp>
    </p:spTree>
    <p:extLst>
      <p:ext uri="{BB962C8B-B14F-4D97-AF65-F5344CB8AC3E}">
        <p14:creationId xmlns:p14="http://schemas.microsoft.com/office/powerpoint/2010/main" val="3924826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Neste modul</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10;&#10;Automatisk generert beskrivelse">
            <a:extLst>
              <a:ext uri="{FF2B5EF4-FFF2-40B4-BE49-F238E27FC236}">
                <a16:creationId xmlns:a16="http://schemas.microsoft.com/office/drawing/2014/main" id="{45340AE3-CD3F-45A6-9F2F-E224796B6C7B}"/>
              </a:ext>
            </a:extLst>
          </p:cNvPr>
          <p:cNvPicPr>
            <a:picLocks noChangeAspect="1"/>
          </p:cNvPicPr>
          <p:nvPr/>
        </p:nvPicPr>
        <p:blipFill>
          <a:blip r:embed="rId4"/>
          <a:stretch>
            <a:fillRect/>
          </a:stretch>
        </p:blipFill>
        <p:spPr>
          <a:xfrm>
            <a:off x="-1" y="1263782"/>
            <a:ext cx="9144000" cy="4069180"/>
          </a:xfrm>
          <a:prstGeom prst="rect">
            <a:avLst/>
          </a:prstGeom>
        </p:spPr>
      </p:pic>
      <p:sp>
        <p:nvSpPr>
          <p:cNvPr id="6" name="Rektangel 5">
            <a:extLst>
              <a:ext uri="{FF2B5EF4-FFF2-40B4-BE49-F238E27FC236}">
                <a16:creationId xmlns:a16="http://schemas.microsoft.com/office/drawing/2014/main" id="{F4A8DC6F-22C1-4013-AFF7-DD8DAA58DF3D}"/>
              </a:ext>
            </a:extLst>
          </p:cNvPr>
          <p:cNvSpPr/>
          <p:nvPr/>
        </p:nvSpPr>
        <p:spPr>
          <a:xfrm>
            <a:off x="4087765" y="3244334"/>
            <a:ext cx="3380477" cy="553998"/>
          </a:xfrm>
          <a:prstGeom prst="rect">
            <a:avLst/>
          </a:prstGeom>
        </p:spPr>
        <p:txBody>
          <a:bodyPr wrap="none">
            <a:spAutoFit/>
          </a:bodyPr>
          <a:lstStyle/>
          <a:p>
            <a:r>
              <a:rPr lang="nb-NO" sz="3000" dirty="0">
                <a:solidFill>
                  <a:schemeClr val="bg1"/>
                </a:solidFill>
                <a:latin typeface="Calibri" panose="020F0502020204030204" pitchFamily="34" charset="0"/>
                <a:ea typeface="Calibri" panose="020F0502020204030204" pitchFamily="34" charset="0"/>
                <a:cs typeface="Times New Roman" panose="02020603050405020304" pitchFamily="18" charset="0"/>
              </a:rPr>
              <a:t>Modul 6 Anvendelse</a:t>
            </a:r>
            <a:endParaRPr lang="nb-NO" sz="3000" dirty="0">
              <a:solidFill>
                <a:schemeClr val="bg1"/>
              </a:solidFill>
            </a:endParaRPr>
          </a:p>
        </p:txBody>
      </p:sp>
    </p:spTree>
    <p:extLst>
      <p:ext uri="{BB962C8B-B14F-4D97-AF65-F5344CB8AC3E}">
        <p14:creationId xmlns:p14="http://schemas.microsoft.com/office/powerpoint/2010/main" val="157627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1B292F-7E01-46DA-9A86-17948127E8F6}"/>
              </a:ext>
            </a:extLst>
          </p:cNvPr>
          <p:cNvSpPr>
            <a:spLocks noGrp="1"/>
          </p:cNvSpPr>
          <p:nvPr>
            <p:ph type="title"/>
          </p:nvPr>
        </p:nvSpPr>
        <p:spPr/>
        <p:txBody>
          <a:bodyPr/>
          <a:lstStyle/>
          <a:p>
            <a:r>
              <a:rPr lang="nb-NO" dirty="0"/>
              <a:t>Mål</a:t>
            </a:r>
          </a:p>
        </p:txBody>
      </p:sp>
      <p:sp>
        <p:nvSpPr>
          <p:cNvPr id="3" name="Plassholder for innhold 2">
            <a:extLst>
              <a:ext uri="{FF2B5EF4-FFF2-40B4-BE49-F238E27FC236}">
                <a16:creationId xmlns:a16="http://schemas.microsoft.com/office/drawing/2014/main" id="{411BB7A2-7DF6-4709-93CC-D70ABD4F31B1}"/>
              </a:ext>
            </a:extLst>
          </p:cNvPr>
          <p:cNvSpPr>
            <a:spLocks noGrp="1"/>
          </p:cNvSpPr>
          <p:nvPr>
            <p:ph idx="1"/>
          </p:nvPr>
        </p:nvSpPr>
        <p:spPr/>
        <p:txBody>
          <a:bodyPr/>
          <a:lstStyle/>
          <a:p>
            <a:pPr marL="0" indent="0">
              <a:buNone/>
            </a:pPr>
            <a:r>
              <a:rPr lang="nb-NO" dirty="0"/>
              <a:t>Målet med denne modulen er at deltakerne skal</a:t>
            </a:r>
          </a:p>
          <a:p>
            <a:pPr lvl="0"/>
            <a:r>
              <a:rPr lang="nb-NO" dirty="0"/>
              <a:t>lære å planlegge og lede en matematisk samtale der elevene skal beskrive og begrunne mønster og sammenhenger</a:t>
            </a:r>
          </a:p>
          <a:p>
            <a:pPr lvl="0"/>
            <a:r>
              <a:rPr lang="nb-NO" dirty="0"/>
              <a:t>planlegge og lede en matematisk samtale der elevene skal argumentere for at sammenhenger gjelder generelt</a:t>
            </a:r>
          </a:p>
          <a:p>
            <a:endParaRPr lang="nb-NO" dirty="0"/>
          </a:p>
        </p:txBody>
      </p:sp>
    </p:spTree>
    <p:extLst>
      <p:ext uri="{BB962C8B-B14F-4D97-AF65-F5344CB8AC3E}">
        <p14:creationId xmlns:p14="http://schemas.microsoft.com/office/powerpoint/2010/main" val="276066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1. Forberedelse</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 klokke, stor&#10;&#10;Automatisk generert beskrivelse">
            <a:extLst>
              <a:ext uri="{FF2B5EF4-FFF2-40B4-BE49-F238E27FC236}">
                <a16:creationId xmlns:a16="http://schemas.microsoft.com/office/drawing/2014/main" id="{BF441D87-9A6D-460B-8E29-32D87482579E}"/>
              </a:ext>
            </a:extLst>
          </p:cNvPr>
          <p:cNvPicPr>
            <a:picLocks noChangeAspect="1"/>
          </p:cNvPicPr>
          <p:nvPr/>
        </p:nvPicPr>
        <p:blipFill>
          <a:blip r:embed="rId4"/>
          <a:stretch>
            <a:fillRect/>
          </a:stretch>
        </p:blipFill>
        <p:spPr>
          <a:xfrm>
            <a:off x="3084740" y="1629000"/>
            <a:ext cx="2974517" cy="3600000"/>
          </a:xfrm>
          <a:prstGeom prst="rect">
            <a:avLst/>
          </a:prstGeom>
        </p:spPr>
      </p:pic>
    </p:spTree>
    <p:extLst>
      <p:ext uri="{BB962C8B-B14F-4D97-AF65-F5344CB8AC3E}">
        <p14:creationId xmlns:p14="http://schemas.microsoft.com/office/powerpoint/2010/main" val="1380968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D2BFEF-88B4-4791-95C2-EBCDC50B526D}"/>
              </a:ext>
            </a:extLst>
          </p:cNvPr>
          <p:cNvSpPr>
            <a:spLocks noGrp="1"/>
          </p:cNvSpPr>
          <p:nvPr>
            <p:ph type="title"/>
          </p:nvPr>
        </p:nvSpPr>
        <p:spPr/>
        <p:txBody>
          <a:bodyPr/>
          <a:lstStyle/>
          <a:p>
            <a:r>
              <a:rPr lang="nb-NO" dirty="0"/>
              <a:t>Les og reflekter</a:t>
            </a:r>
          </a:p>
        </p:txBody>
      </p:sp>
      <p:sp>
        <p:nvSpPr>
          <p:cNvPr id="3" name="Plassholder for innhold 2">
            <a:extLst>
              <a:ext uri="{FF2B5EF4-FFF2-40B4-BE49-F238E27FC236}">
                <a16:creationId xmlns:a16="http://schemas.microsoft.com/office/drawing/2014/main" id="{CCC34E25-7E34-41CE-B65F-0D04FA21AE07}"/>
              </a:ext>
            </a:extLst>
          </p:cNvPr>
          <p:cNvSpPr>
            <a:spLocks noGrp="1"/>
          </p:cNvSpPr>
          <p:nvPr>
            <p:ph idx="1"/>
          </p:nvPr>
        </p:nvSpPr>
        <p:spPr>
          <a:xfrm>
            <a:off x="457200" y="2001795"/>
            <a:ext cx="8229600" cy="4409165"/>
          </a:xfrm>
        </p:spPr>
        <p:txBody>
          <a:bodyPr>
            <a:normAutofit fontScale="92500"/>
          </a:bodyPr>
          <a:lstStyle/>
          <a:p>
            <a:pPr marL="0" indent="0">
              <a:buNone/>
            </a:pPr>
            <a:r>
              <a:rPr lang="nb-NO" dirty="0"/>
              <a:t>Individuelt.</a:t>
            </a:r>
          </a:p>
          <a:p>
            <a:pPr marL="0" indent="0">
              <a:buNone/>
            </a:pPr>
            <a:r>
              <a:rPr lang="nb-NO" dirty="0"/>
              <a:t>Les artikkelen </a:t>
            </a:r>
            <a:r>
              <a:rPr lang="nb-NO" i="1" dirty="0"/>
              <a:t>Mønster, sammenhenger og argumentasjon.</a:t>
            </a:r>
            <a:endParaRPr lang="nb-NO" dirty="0"/>
          </a:p>
          <a:p>
            <a:pPr lvl="0"/>
            <a:r>
              <a:rPr lang="nb-NO" dirty="0"/>
              <a:t>Marker deler du finner spesielt viktige, relevante eller interessante. </a:t>
            </a:r>
          </a:p>
          <a:p>
            <a:pPr lvl="0"/>
            <a:r>
              <a:rPr lang="nb-NO" dirty="0"/>
              <a:t>Artikkelen argumenter for at arbeid med mønster bør ha en sentral plass i matematikkundervisningen. Hvilke argumenter mener du er spesielt viktige?</a:t>
            </a:r>
          </a:p>
          <a:p>
            <a:pPr lvl="0"/>
            <a:r>
              <a:rPr lang="nb-NO" dirty="0"/>
              <a:t>Velg et par av eksemplene i artikkelen du ønsker å se nøyere på.</a:t>
            </a:r>
            <a:br>
              <a:rPr lang="nb-NO" dirty="0"/>
            </a:br>
            <a:r>
              <a:rPr lang="nb-NO" dirty="0"/>
              <a:t>Hvilke kjerneelementer blir berørt gjennom disse eksemplene?</a:t>
            </a:r>
            <a:br>
              <a:rPr lang="nb-NO" dirty="0"/>
            </a:br>
            <a:r>
              <a:rPr lang="nb-NO" dirty="0"/>
              <a:t>Vær konkret i beskrivelsen.</a:t>
            </a:r>
          </a:p>
          <a:p>
            <a:endParaRPr lang="nb-NO" dirty="0"/>
          </a:p>
          <a:p>
            <a:pPr marL="0" indent="0">
              <a:buNone/>
            </a:pPr>
            <a:r>
              <a:rPr lang="nb-NO" dirty="0"/>
              <a:t>Ta notatene med til diskusjon i gruppe/plenum.</a:t>
            </a:r>
          </a:p>
          <a:p>
            <a:pPr marL="0" indent="0">
              <a:buNone/>
            </a:pPr>
            <a:endParaRPr lang="nb-NO" dirty="0"/>
          </a:p>
          <a:p>
            <a:endParaRPr lang="nb-NO" dirty="0"/>
          </a:p>
        </p:txBody>
      </p:sp>
    </p:spTree>
    <p:extLst>
      <p:ext uri="{BB962C8B-B14F-4D97-AF65-F5344CB8AC3E}">
        <p14:creationId xmlns:p14="http://schemas.microsoft.com/office/powerpoint/2010/main" val="201539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D2BFEF-88B4-4791-95C2-EBCDC50B526D}"/>
              </a:ext>
            </a:extLst>
          </p:cNvPr>
          <p:cNvSpPr>
            <a:spLocks noGrp="1"/>
          </p:cNvSpPr>
          <p:nvPr>
            <p:ph type="title"/>
          </p:nvPr>
        </p:nvSpPr>
        <p:spPr/>
        <p:txBody>
          <a:bodyPr/>
          <a:lstStyle/>
          <a:p>
            <a:r>
              <a:rPr lang="nb-NO" dirty="0"/>
              <a:t>Se film og reflekter</a:t>
            </a:r>
          </a:p>
        </p:txBody>
      </p:sp>
      <p:sp>
        <p:nvSpPr>
          <p:cNvPr id="3" name="Plassholder for innhold 2">
            <a:extLst>
              <a:ext uri="{FF2B5EF4-FFF2-40B4-BE49-F238E27FC236}">
                <a16:creationId xmlns:a16="http://schemas.microsoft.com/office/drawing/2014/main" id="{CCC34E25-7E34-41CE-B65F-0D04FA21AE07}"/>
              </a:ext>
            </a:extLst>
          </p:cNvPr>
          <p:cNvSpPr>
            <a:spLocks noGrp="1"/>
          </p:cNvSpPr>
          <p:nvPr>
            <p:ph idx="1"/>
          </p:nvPr>
        </p:nvSpPr>
        <p:spPr>
          <a:xfrm>
            <a:off x="457200" y="2001795"/>
            <a:ext cx="8229600" cy="4409165"/>
          </a:xfrm>
        </p:spPr>
        <p:txBody>
          <a:bodyPr>
            <a:normAutofit fontScale="92500" lnSpcReduction="20000"/>
          </a:bodyPr>
          <a:lstStyle/>
          <a:p>
            <a:pPr marL="0" indent="0">
              <a:buNone/>
            </a:pPr>
            <a:r>
              <a:rPr lang="nb-NO" dirty="0"/>
              <a:t>Individuelt.</a:t>
            </a:r>
          </a:p>
          <a:p>
            <a:pPr marL="0" indent="0">
              <a:buNone/>
            </a:pPr>
            <a:r>
              <a:rPr lang="nb-NO" dirty="0"/>
              <a:t>Se filmen </a:t>
            </a:r>
            <a:r>
              <a:rPr lang="nb-NO" i="1" dirty="0"/>
              <a:t>Telle med 4 fra 5 </a:t>
            </a:r>
            <a:r>
              <a:rPr lang="nb-NO" dirty="0"/>
              <a:t>i lys av artikkelen</a:t>
            </a:r>
            <a:r>
              <a:rPr lang="nb-NO" i="1" dirty="0"/>
              <a:t>.</a:t>
            </a:r>
            <a:endParaRPr lang="nb-NO" dirty="0"/>
          </a:p>
          <a:p>
            <a:endParaRPr lang="nb-NO" dirty="0"/>
          </a:p>
          <a:p>
            <a:pPr marL="0" indent="0">
              <a:buNone/>
            </a:pPr>
            <a:r>
              <a:rPr lang="nb-NO" dirty="0" err="1"/>
              <a:t>Ca</a:t>
            </a:r>
            <a:r>
              <a:rPr lang="nb-NO" dirty="0"/>
              <a:t> ett minutt og 50 sekunder ut i filmen oppdager en elev at differensen mellom to nabotall i en kolonne er 20. Eleven bruker observasjonen til å finne tallet som vil komme i ruta under 33. Tre minutter ut i filmen stopper læreren opp og spør etter mønster. Mønsteret med 20 mellom to nabotall i samme kolonne blir da tatt opp igjen. </a:t>
            </a:r>
          </a:p>
          <a:p>
            <a:pPr lvl="0"/>
            <a:r>
              <a:rPr lang="nb-NO" dirty="0"/>
              <a:t>Hvordan håndterer læreren innspill fra elevene i de to situasjonene?</a:t>
            </a:r>
          </a:p>
          <a:p>
            <a:pPr lvl="0"/>
            <a:r>
              <a:rPr lang="nb-NO" dirty="0"/>
              <a:t>Hvilken type argumentasjon benytter elevene i de to situasjonene?</a:t>
            </a:r>
          </a:p>
          <a:p>
            <a:endParaRPr lang="nb-NO" dirty="0"/>
          </a:p>
          <a:p>
            <a:pPr marL="0" indent="0">
              <a:buNone/>
            </a:pPr>
            <a:r>
              <a:rPr lang="nb-NO" dirty="0"/>
              <a:t>Ta notatene med til diskusjon i gruppe/plenum.</a:t>
            </a:r>
          </a:p>
          <a:p>
            <a:pPr marL="0" indent="0">
              <a:buNone/>
            </a:pPr>
            <a:endParaRPr lang="nb-NO" dirty="0"/>
          </a:p>
          <a:p>
            <a:endParaRPr lang="nb-NO" dirty="0"/>
          </a:p>
        </p:txBody>
      </p:sp>
    </p:spTree>
    <p:extLst>
      <p:ext uri="{BB962C8B-B14F-4D97-AF65-F5344CB8AC3E}">
        <p14:creationId xmlns:p14="http://schemas.microsoft.com/office/powerpoint/2010/main" val="3790033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2. Diskusjon av teori</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11" name="Bilde 10" descr="Et bilde som inneholder objekt, klokke, stor&#10;&#10;Automatisk generert beskrivelse">
            <a:extLst>
              <a:ext uri="{FF2B5EF4-FFF2-40B4-BE49-F238E27FC236}">
                <a16:creationId xmlns:a16="http://schemas.microsoft.com/office/drawing/2014/main" id="{509B50D2-D660-4DDB-B57E-A7C777510B7B}"/>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3907122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 og film i grupper</a:t>
            </a:r>
            <a:br>
              <a:rPr lang="nb-NO" dirty="0"/>
            </a:br>
            <a:r>
              <a:rPr lang="nb-NO" sz="2000" dirty="0"/>
              <a:t>(15 minutter)</a:t>
            </a:r>
            <a:endParaRPr lang="nb-NO" dirty="0"/>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p:txBody>
          <a:bodyPr>
            <a:normAutofit/>
          </a:bodyPr>
          <a:lstStyle/>
          <a:p>
            <a:pPr marL="0" indent="0">
              <a:buNone/>
            </a:pPr>
            <a:r>
              <a:rPr lang="nb-NO" dirty="0"/>
              <a:t>Den som leder modulen sørger for at</a:t>
            </a:r>
            <a:r>
              <a:rPr lang="nb-NO" b="1" dirty="0"/>
              <a:t> </a:t>
            </a:r>
            <a:endParaRPr lang="nb-NO" dirty="0"/>
          </a:p>
          <a:p>
            <a:pPr lvl="0"/>
            <a:r>
              <a:rPr lang="nb-NO" dirty="0"/>
              <a:t>alle i gruppen i tur og orden får si det de har merket seg</a:t>
            </a:r>
          </a:p>
          <a:p>
            <a:pPr lvl="0"/>
            <a:r>
              <a:rPr lang="nb-NO" dirty="0"/>
              <a:t>gruppen holder tiden og passer på at dere først og fremst samtaler om spørsmålene</a:t>
            </a:r>
          </a:p>
          <a:p>
            <a:pPr lvl="0"/>
            <a:r>
              <a:rPr lang="nb-NO" dirty="0"/>
              <a:t>blir enig om hva dere skal løfte fram i plenum og hvem som skal gjøre det</a:t>
            </a:r>
          </a:p>
          <a:p>
            <a:pPr lvl="0"/>
            <a:endParaRPr lang="nb-NO" dirty="0"/>
          </a:p>
          <a:p>
            <a:pPr marL="0" indent="0">
              <a:buNone/>
            </a:pPr>
            <a:r>
              <a:rPr lang="nb-NO" dirty="0"/>
              <a:t>Hvis dere er færre enn ti lærere kan dere gjennomføre samarbeidet som en gruppe uten plenum.</a:t>
            </a:r>
          </a:p>
          <a:p>
            <a:pPr lvl="0"/>
            <a:endParaRPr lang="nb-NO" dirty="0"/>
          </a:p>
          <a:p>
            <a:pPr marL="0" indent="0">
              <a:buNone/>
            </a:pPr>
            <a:endParaRPr lang="nb-NO" dirty="0"/>
          </a:p>
          <a:p>
            <a:endParaRPr lang="nb-NO" dirty="0"/>
          </a:p>
        </p:txBody>
      </p:sp>
    </p:spTree>
    <p:extLst>
      <p:ext uri="{BB962C8B-B14F-4D97-AF65-F5344CB8AC3E}">
        <p14:creationId xmlns:p14="http://schemas.microsoft.com/office/powerpoint/2010/main" val="1567906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 og film i plenum</a:t>
            </a:r>
            <a:br>
              <a:rPr lang="nb-NO" dirty="0"/>
            </a:br>
            <a:r>
              <a:rPr lang="nb-NO" sz="2000" dirty="0"/>
              <a:t>(15 minutter)</a:t>
            </a:r>
            <a:endParaRPr lang="nb-NO" dirty="0"/>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a:xfrm>
            <a:off x="457200" y="2286000"/>
            <a:ext cx="8229600" cy="3732874"/>
          </a:xfrm>
        </p:spPr>
        <p:txBody>
          <a:bodyPr>
            <a:normAutofit/>
          </a:bodyPr>
          <a:lstStyle/>
          <a:p>
            <a:pPr marL="0" indent="0">
              <a:buNone/>
            </a:pPr>
            <a:r>
              <a:rPr lang="nb-NO" dirty="0"/>
              <a:t>Gruppene deler momentene de har valgt ut.</a:t>
            </a:r>
            <a:br>
              <a:rPr lang="nb-NO" dirty="0"/>
            </a:br>
            <a:r>
              <a:rPr lang="nb-NO" dirty="0"/>
              <a:t>Noter stikkord som dere kan ta med inn i planleggingen.</a:t>
            </a:r>
          </a:p>
          <a:p>
            <a:endParaRPr lang="nb-NO" dirty="0"/>
          </a:p>
        </p:txBody>
      </p:sp>
    </p:spTree>
    <p:extLst>
      <p:ext uri="{BB962C8B-B14F-4D97-AF65-F5344CB8AC3E}">
        <p14:creationId xmlns:p14="http://schemas.microsoft.com/office/powerpoint/2010/main" val="672367653"/>
      </p:ext>
    </p:extLst>
  </p:cSld>
  <p:clrMapOvr>
    <a:masterClrMapping/>
  </p:clrMapOvr>
</p:sld>
</file>

<file path=ppt/theme/theme1.xml><?xml version="1.0" encoding="utf-8"?>
<a:theme xmlns:a="http://schemas.openxmlformats.org/drawingml/2006/main" name="Standardtema">
  <a:themeElements>
    <a:clrScheme name="Entro sitt">
      <a:dk1>
        <a:sysClr val="windowText" lastClr="000000"/>
      </a:dk1>
      <a:lt1>
        <a:sysClr val="window" lastClr="FFFFFF"/>
      </a:lt1>
      <a:dk2>
        <a:srgbClr val="73AB48"/>
      </a:dk2>
      <a:lt2>
        <a:srgbClr val="EEECE1"/>
      </a:lt2>
      <a:accent1>
        <a:srgbClr val="8D8F8C"/>
      </a:accent1>
      <a:accent2>
        <a:srgbClr val="C0504D"/>
      </a:accent2>
      <a:accent3>
        <a:srgbClr val="FAF8F7"/>
      </a:accent3>
      <a:accent4>
        <a:srgbClr val="CBCCC6"/>
      </a:accent4>
      <a:accent5>
        <a:srgbClr val="4BACC6"/>
      </a:accent5>
      <a:accent6>
        <a:srgbClr val="F79646"/>
      </a:accent6>
      <a:hlink>
        <a:srgbClr val="447B53"/>
      </a:hlink>
      <a:folHlink>
        <a:srgbClr val="56693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Standardtema</Template>
  <TotalTime>0</TotalTime>
  <Words>1053</Words>
  <Application>Microsoft Office PowerPoint</Application>
  <PresentationFormat>Skjermfremvisning (4:3)</PresentationFormat>
  <Paragraphs>112</Paragraphs>
  <Slides>24</Slides>
  <Notes>8</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24</vt:i4>
      </vt:variant>
    </vt:vector>
  </HeadingPairs>
  <TitlesOfParts>
    <vt:vector size="30" baseType="lpstr">
      <vt:lpstr>Arial</vt:lpstr>
      <vt:lpstr>Calibri</vt:lpstr>
      <vt:lpstr>Corbel</vt:lpstr>
      <vt:lpstr>Symbol</vt:lpstr>
      <vt:lpstr>Woodford Bourne</vt:lpstr>
      <vt:lpstr>Standardtema</vt:lpstr>
      <vt:lpstr>Modul 5 Argumentasjon</vt:lpstr>
      <vt:lpstr>Om modulen</vt:lpstr>
      <vt:lpstr>Mål</vt:lpstr>
      <vt:lpstr> 1. Forberedelse</vt:lpstr>
      <vt:lpstr>Les og reflekter</vt:lpstr>
      <vt:lpstr>Se film og reflekter</vt:lpstr>
      <vt:lpstr> 2. Diskusjon av teori</vt:lpstr>
      <vt:lpstr>Drøfte artikkel og film i grupper (15 minutter)</vt:lpstr>
      <vt:lpstr>Drøfte artikkel og film i plenum (15 minutter)</vt:lpstr>
      <vt:lpstr> 3. Felles planlegging</vt:lpstr>
      <vt:lpstr>Aktiviteten Telle i kor</vt:lpstr>
      <vt:lpstr>Planlegging – Hvorfor? La oss begrunne</vt:lpstr>
      <vt:lpstr>Planlegging fortsetter</vt:lpstr>
      <vt:lpstr> 4. Øving</vt:lpstr>
      <vt:lpstr>Øve med kolleger</vt:lpstr>
      <vt:lpstr>Time-Out</vt:lpstr>
      <vt:lpstr>Tips til utprøvingen</vt:lpstr>
      <vt:lpstr>5. Utprøving med elever</vt:lpstr>
      <vt:lpstr>Utprøving med elever</vt:lpstr>
      <vt:lpstr>Dokumentasjon</vt:lpstr>
      <vt:lpstr> 6. Vurdering/refleksjon</vt:lpstr>
      <vt:lpstr>Vurdering/refleksjon i grupper (20 minutter)</vt:lpstr>
      <vt:lpstr>Vurdering/refleksjon i plenum (10 minutter)</vt:lpstr>
      <vt:lpstr> Neste modul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steinar ness</dc:creator>
  <cp:lastModifiedBy>Astrid Bondø</cp:lastModifiedBy>
  <cp:revision>399</cp:revision>
  <cp:lastPrinted>2019-04-26T13:40:47Z</cp:lastPrinted>
  <dcterms:created xsi:type="dcterms:W3CDTF">2017-11-27T08:38:29Z</dcterms:created>
  <dcterms:modified xsi:type="dcterms:W3CDTF">2021-02-25T14:33:38Z</dcterms:modified>
</cp:coreProperties>
</file>