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handoutMasterIdLst>
    <p:handoutMasterId r:id="rId29"/>
  </p:handoutMasterIdLst>
  <p:sldIdLst>
    <p:sldId id="256" r:id="rId2"/>
    <p:sldId id="515" r:id="rId3"/>
    <p:sldId id="523" r:id="rId4"/>
    <p:sldId id="516" r:id="rId5"/>
    <p:sldId id="522" r:id="rId6"/>
    <p:sldId id="544" r:id="rId7"/>
    <p:sldId id="537" r:id="rId8"/>
    <p:sldId id="538" r:id="rId9"/>
    <p:sldId id="545" r:id="rId10"/>
    <p:sldId id="528" r:id="rId11"/>
    <p:sldId id="542" r:id="rId12"/>
    <p:sldId id="547" r:id="rId13"/>
    <p:sldId id="546" r:id="rId14"/>
    <p:sldId id="529" r:id="rId15"/>
    <p:sldId id="540" r:id="rId16"/>
    <p:sldId id="530" r:id="rId17"/>
    <p:sldId id="543" r:id="rId18"/>
    <p:sldId id="532" r:id="rId19"/>
    <p:sldId id="533" r:id="rId20"/>
    <p:sldId id="534" r:id="rId21"/>
    <p:sldId id="518" r:id="rId22"/>
    <p:sldId id="535" r:id="rId23"/>
    <p:sldId id="519" r:id="rId24"/>
    <p:sldId id="541" r:id="rId25"/>
    <p:sldId id="536" r:id="rId26"/>
    <p:sldId id="521" r:id="rId27"/>
  </p:sldIdLst>
  <p:sldSz cx="9144000" cy="6858000" type="screen4x3"/>
  <p:notesSz cx="6797675" cy="9926638"/>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9F9"/>
    <a:srgbClr val="5DA2F5"/>
    <a:srgbClr val="B7DEE8"/>
    <a:srgbClr val="008FFA"/>
    <a:srgbClr val="1E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963" autoAdjust="0"/>
    <p:restoredTop sz="80149" autoAdjust="0"/>
  </p:normalViewPr>
  <p:slideViewPr>
    <p:cSldViewPr snapToGrid="0" snapToObjects="1">
      <p:cViewPr varScale="1">
        <p:scale>
          <a:sx n="47" d="100"/>
          <a:sy n="47" d="100"/>
        </p:scale>
        <p:origin x="27" y="546"/>
      </p:cViewPr>
      <p:guideLst/>
    </p:cSldViewPr>
  </p:slideViewPr>
  <p:notesTextViewPr>
    <p:cViewPr>
      <p:scale>
        <a:sx n="3" d="2"/>
        <a:sy n="3" d="2"/>
      </p:scale>
      <p:origin x="0" y="0"/>
    </p:cViewPr>
  </p:notesTextViewPr>
  <p:notesViewPr>
    <p:cSldViewPr snapToGrid="0" snapToObjects="1">
      <p:cViewPr varScale="1">
        <p:scale>
          <a:sx n="124" d="100"/>
          <a:sy n="124" d="100"/>
        </p:scale>
        <p:origin x="242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E19DAE8-7732-4A98-8B78-2DE5C99D4528}" type="datetimeFigureOut">
              <a:rPr lang="nb-NO" smtClean="0"/>
              <a:t>25.02.2021</a:t>
            </a:fld>
            <a:endParaRPr lang="nb-NO"/>
          </a:p>
        </p:txBody>
      </p:sp>
      <p:sp>
        <p:nvSpPr>
          <p:cNvPr id="4" name="Plassholder for bunnteks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BCEA65D-C269-422C-A18D-5D6A9EA861A9}" type="slidenum">
              <a:rPr lang="nb-NO" smtClean="0"/>
              <a:t>‹#›</a:t>
            </a:fld>
            <a:endParaRPr lang="nb-NO"/>
          </a:p>
        </p:txBody>
      </p:sp>
    </p:spTree>
    <p:extLst>
      <p:ext uri="{BB962C8B-B14F-4D97-AF65-F5344CB8AC3E}">
        <p14:creationId xmlns:p14="http://schemas.microsoft.com/office/powerpoint/2010/main" val="3165365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3361D4D-BBB0-425F-81E5-D16DF558CE00}" type="datetimeFigureOut">
              <a:rPr lang="nb-NO" smtClean="0"/>
              <a:t>25.02.2021</a:t>
            </a:fld>
            <a:endParaRPr lang="nb-NO"/>
          </a:p>
        </p:txBody>
      </p:sp>
      <p:sp>
        <p:nvSpPr>
          <p:cNvPr id="4" name="Plassholder for lysbil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2A8049-8A12-4E74-9CEB-F634D483E328}" type="slidenum">
              <a:rPr lang="nb-NO" smtClean="0"/>
              <a:t>‹#›</a:t>
            </a:fld>
            <a:endParaRPr lang="nb-NO"/>
          </a:p>
        </p:txBody>
      </p:sp>
    </p:spTree>
    <p:extLst>
      <p:ext uri="{BB962C8B-B14F-4D97-AF65-F5344CB8AC3E}">
        <p14:creationId xmlns:p14="http://schemas.microsoft.com/office/powerpoint/2010/main" val="449927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a:t>
            </a:fld>
            <a:endParaRPr lang="nb-NO"/>
          </a:p>
        </p:txBody>
      </p:sp>
    </p:spTree>
    <p:extLst>
      <p:ext uri="{BB962C8B-B14F-4D97-AF65-F5344CB8AC3E}">
        <p14:creationId xmlns:p14="http://schemas.microsoft.com/office/powerpoint/2010/main" val="3844068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26</a:t>
            </a:fld>
            <a:endParaRPr lang="nb-NO"/>
          </a:p>
        </p:txBody>
      </p:sp>
    </p:spTree>
    <p:extLst>
      <p:ext uri="{BB962C8B-B14F-4D97-AF65-F5344CB8AC3E}">
        <p14:creationId xmlns:p14="http://schemas.microsoft.com/office/powerpoint/2010/main" val="3729633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4</a:t>
            </a:fld>
            <a:endParaRPr lang="nb-NO"/>
          </a:p>
        </p:txBody>
      </p:sp>
    </p:spTree>
    <p:extLst>
      <p:ext uri="{BB962C8B-B14F-4D97-AF65-F5344CB8AC3E}">
        <p14:creationId xmlns:p14="http://schemas.microsoft.com/office/powerpoint/2010/main" val="3856858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6</a:t>
            </a:fld>
            <a:endParaRPr lang="nb-NO"/>
          </a:p>
        </p:txBody>
      </p:sp>
    </p:spTree>
    <p:extLst>
      <p:ext uri="{BB962C8B-B14F-4D97-AF65-F5344CB8AC3E}">
        <p14:creationId xmlns:p14="http://schemas.microsoft.com/office/powerpoint/2010/main" val="3850233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9</a:t>
            </a:fld>
            <a:endParaRPr lang="nb-NO"/>
          </a:p>
        </p:txBody>
      </p:sp>
    </p:spTree>
    <p:extLst>
      <p:ext uri="{BB962C8B-B14F-4D97-AF65-F5344CB8AC3E}">
        <p14:creationId xmlns:p14="http://schemas.microsoft.com/office/powerpoint/2010/main" val="3058916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C2A8049-8A12-4E74-9CEB-F634D483E328}" type="slidenum">
              <a:rPr lang="nb-NO" smtClean="0"/>
              <a:t>13</a:t>
            </a:fld>
            <a:endParaRPr lang="nb-NO"/>
          </a:p>
        </p:txBody>
      </p:sp>
    </p:spTree>
    <p:extLst>
      <p:ext uri="{BB962C8B-B14F-4D97-AF65-F5344CB8AC3E}">
        <p14:creationId xmlns:p14="http://schemas.microsoft.com/office/powerpoint/2010/main" val="3724824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C2A8049-8A12-4E74-9CEB-F634D483E328}" type="slidenum">
              <a:rPr lang="nb-NO" smtClean="0"/>
              <a:t>14</a:t>
            </a:fld>
            <a:endParaRPr lang="nb-NO"/>
          </a:p>
        </p:txBody>
      </p:sp>
    </p:spTree>
    <p:extLst>
      <p:ext uri="{BB962C8B-B14F-4D97-AF65-F5344CB8AC3E}">
        <p14:creationId xmlns:p14="http://schemas.microsoft.com/office/powerpoint/2010/main" val="951463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17</a:t>
            </a:fld>
            <a:endParaRPr lang="nb-NO"/>
          </a:p>
        </p:txBody>
      </p:sp>
    </p:spTree>
    <p:extLst>
      <p:ext uri="{BB962C8B-B14F-4D97-AF65-F5344CB8AC3E}">
        <p14:creationId xmlns:p14="http://schemas.microsoft.com/office/powerpoint/2010/main" val="592253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21</a:t>
            </a:fld>
            <a:endParaRPr lang="nb-NO"/>
          </a:p>
        </p:txBody>
      </p:sp>
    </p:spTree>
    <p:extLst>
      <p:ext uri="{BB962C8B-B14F-4D97-AF65-F5344CB8AC3E}">
        <p14:creationId xmlns:p14="http://schemas.microsoft.com/office/powerpoint/2010/main" val="2753265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23</a:t>
            </a:fld>
            <a:endParaRPr lang="nb-NO"/>
          </a:p>
        </p:txBody>
      </p:sp>
    </p:spTree>
    <p:extLst>
      <p:ext uri="{BB962C8B-B14F-4D97-AF65-F5344CB8AC3E}">
        <p14:creationId xmlns:p14="http://schemas.microsoft.com/office/powerpoint/2010/main" val="5013299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vedslide, buet tittel undertittel">
    <p:spTree>
      <p:nvGrpSpPr>
        <p:cNvPr id="1" name=""/>
        <p:cNvGrpSpPr/>
        <p:nvPr/>
      </p:nvGrpSpPr>
      <p:grpSpPr>
        <a:xfrm>
          <a:off x="0" y="0"/>
          <a:ext cx="0" cy="0"/>
          <a:chOff x="0" y="0"/>
          <a:chExt cx="0" cy="0"/>
        </a:xfrm>
      </p:grpSpPr>
      <p:sp>
        <p:nvSpPr>
          <p:cNvPr id="12" name="Plassholder for bilde 11"/>
          <p:cNvSpPr>
            <a:spLocks noGrp="1"/>
          </p:cNvSpPr>
          <p:nvPr>
            <p:ph type="pic" sz="quarter" idx="13"/>
          </p:nvPr>
        </p:nvSpPr>
        <p:spPr>
          <a:xfrm>
            <a:off x="7" y="197708"/>
            <a:ext cx="9144000" cy="7110413"/>
          </a:xfrm>
        </p:spPr>
        <p:txBody>
          <a:bodyPr/>
          <a:lstStyle>
            <a:lvl1pPr marL="0" indent="0">
              <a:buNone/>
              <a:defRPr/>
            </a:lvl1pPr>
          </a:lstStyle>
          <a:p>
            <a:endParaRPr lang="nb-NO" dirty="0"/>
          </a:p>
        </p:txBody>
      </p:sp>
      <p:sp>
        <p:nvSpPr>
          <p:cNvPr id="7" name="Rektangel 19"/>
          <p:cNvSpPr/>
          <p:nvPr userDrawn="1"/>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Rektangel 19"/>
          <p:cNvSpPr/>
          <p:nvPr userDrawn="1"/>
        </p:nvSpPr>
        <p:spPr>
          <a:xfrm>
            <a:off x="0" y="4704746"/>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pic>
        <p:nvPicPr>
          <p:cNvPr id="10" name="Bilde 9"/>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9" name="Undertittel 2"/>
          <p:cNvSpPr>
            <a:spLocks noGrp="1"/>
          </p:cNvSpPr>
          <p:nvPr>
            <p:ph type="subTitle" idx="1"/>
          </p:nvPr>
        </p:nvSpPr>
        <p:spPr>
          <a:xfrm>
            <a:off x="467928" y="6133487"/>
            <a:ext cx="6051665" cy="739311"/>
          </a:xfrm>
        </p:spPr>
        <p:txBody>
          <a:bodyPr>
            <a:normAutofit/>
          </a:bodyPr>
          <a:lstStyle>
            <a:lvl1pPr marL="0" indent="0">
              <a:buNone/>
              <a:defRPr sz="2000"/>
            </a:lvl1pPr>
          </a:lstStyle>
          <a:p>
            <a:pPr algn="l"/>
            <a:endParaRPr lang="nb-NO" dirty="0"/>
          </a:p>
        </p:txBody>
      </p:sp>
      <p:sp>
        <p:nvSpPr>
          <p:cNvPr id="2" name="Tittel 1"/>
          <p:cNvSpPr>
            <a:spLocks noGrp="1"/>
          </p:cNvSpPr>
          <p:nvPr>
            <p:ph type="title"/>
          </p:nvPr>
        </p:nvSpPr>
        <p:spPr>
          <a:xfrm>
            <a:off x="457203" y="5324219"/>
            <a:ext cx="8229600" cy="794471"/>
          </a:xfrm>
        </p:spPr>
        <p:txBody>
          <a:bodyPr>
            <a:normAutofit/>
          </a:bodyPr>
          <a:lstStyle>
            <a:lvl1pPr algn="l">
              <a:defRPr sz="3200">
                <a:solidFill>
                  <a:schemeClr val="bg1"/>
                </a:solidFill>
              </a:defRPr>
            </a:lvl1pPr>
          </a:lstStyle>
          <a:p>
            <a:r>
              <a:rPr lang="nb-NO"/>
              <a:t>Klikk for å redigere tittelstil</a:t>
            </a:r>
          </a:p>
        </p:txBody>
      </p:sp>
    </p:spTree>
    <p:extLst>
      <p:ext uri="{BB962C8B-B14F-4D97-AF65-F5344CB8AC3E}">
        <p14:creationId xmlns:p14="http://schemas.microsoft.com/office/powerpoint/2010/main" val="896726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1021492"/>
            <a:ext cx="3008313" cy="947588"/>
          </a:xfrm>
        </p:spPr>
        <p:txBody>
          <a:bodyPr anchor="b">
            <a:normAutofit/>
          </a:bodyPr>
          <a:lstStyle>
            <a:lvl1pPr algn="l">
              <a:defRPr sz="2400" b="0">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idx="1"/>
          </p:nvPr>
        </p:nvSpPr>
        <p:spPr>
          <a:xfrm>
            <a:off x="3575050" y="1021492"/>
            <a:ext cx="5111750" cy="5000367"/>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tekst 3"/>
          <p:cNvSpPr>
            <a:spLocks noGrp="1"/>
          </p:cNvSpPr>
          <p:nvPr>
            <p:ph type="body" sz="half" idx="2"/>
          </p:nvPr>
        </p:nvSpPr>
        <p:spPr>
          <a:xfrm>
            <a:off x="457200" y="2084173"/>
            <a:ext cx="3008313" cy="39376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28232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792362"/>
            <a:ext cx="5486400" cy="566738"/>
          </a:xfrm>
        </p:spPr>
        <p:txBody>
          <a:bodyPr anchor="b"/>
          <a:lstStyle>
            <a:lvl1pPr algn="l">
              <a:defRPr sz="2000" b="0" i="0">
                <a:latin typeface="Woodford Bourne" charset="0"/>
                <a:ea typeface="Woodford Bourne" charset="0"/>
                <a:cs typeface="Woodford Bourne" charset="0"/>
              </a:defRPr>
            </a:lvl1pPr>
          </a:lstStyle>
          <a:p>
            <a:r>
              <a:rPr lang="nb-NO" dirty="0"/>
              <a:t>Klikk for å redigere tittelstil</a:t>
            </a:r>
          </a:p>
        </p:txBody>
      </p:sp>
      <p:sp>
        <p:nvSpPr>
          <p:cNvPr id="3" name="Plassholder for bilde 2"/>
          <p:cNvSpPr>
            <a:spLocks noGrp="1"/>
          </p:cNvSpPr>
          <p:nvPr>
            <p:ph type="pic" idx="1"/>
          </p:nvPr>
        </p:nvSpPr>
        <p:spPr>
          <a:xfrm>
            <a:off x="1792288" y="1252151"/>
            <a:ext cx="5486400" cy="34754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Dra bildet til plassholderen eller klikk ikonet for å legge til</a:t>
            </a:r>
          </a:p>
        </p:txBody>
      </p:sp>
      <p:sp>
        <p:nvSpPr>
          <p:cNvPr id="4" name="Plassholder for tekst 3"/>
          <p:cNvSpPr>
            <a:spLocks noGrp="1"/>
          </p:cNvSpPr>
          <p:nvPr>
            <p:ph type="body" sz="half" idx="2"/>
          </p:nvPr>
        </p:nvSpPr>
        <p:spPr>
          <a:xfrm>
            <a:off x="1792288" y="5367338"/>
            <a:ext cx="5486400" cy="6709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431081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atin typeface="Woodford Bourne" charset="0"/>
                <a:ea typeface="Woodford Bourne" charset="0"/>
                <a:cs typeface="Woodford Bourne" charset="0"/>
              </a:defRPr>
            </a:lvl1pPr>
          </a:lstStyle>
          <a:p>
            <a:r>
              <a:rPr lang="nb-NO" dirty="0"/>
              <a:t>Klikk for å redigere tittelstil</a:t>
            </a:r>
          </a:p>
        </p:txBody>
      </p:sp>
      <p:sp>
        <p:nvSpPr>
          <p:cNvPr id="3" name="Plassholder for loddrett tekst 2"/>
          <p:cNvSpPr>
            <a:spLocks noGrp="1"/>
          </p:cNvSpPr>
          <p:nvPr>
            <p:ph type="body" orient="vert" idx="1"/>
          </p:nvPr>
        </p:nvSpPr>
        <p:spPr>
          <a:xfrm>
            <a:off x="457200" y="2148056"/>
            <a:ext cx="8229600" cy="3992563"/>
          </a:xfrm>
        </p:spPr>
        <p:txBody>
          <a:bodyPr vert="horz"/>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505401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og stort bilde">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
        <p:nvSpPr>
          <p:cNvPr id="8" name="Plassholder for bilde 7"/>
          <p:cNvSpPr>
            <a:spLocks noGrp="1"/>
          </p:cNvSpPr>
          <p:nvPr>
            <p:ph type="pic" sz="quarter" idx="13"/>
          </p:nvPr>
        </p:nvSpPr>
        <p:spPr>
          <a:xfrm>
            <a:off x="905990" y="2010032"/>
            <a:ext cx="7381275" cy="3904736"/>
          </a:xfrm>
        </p:spPr>
        <p:txBody>
          <a:bodyPr/>
          <a:lstStyle>
            <a:lvl1pPr marL="0" indent="0">
              <a:buNone/>
              <a:defRPr/>
            </a:lvl1pPr>
          </a:lstStyle>
          <a:p>
            <a:endParaRPr lang="nb-NO" dirty="0"/>
          </a:p>
        </p:txBody>
      </p:sp>
      <p:sp>
        <p:nvSpPr>
          <p:cNvPr id="9" name="Tittel 1"/>
          <p:cNvSpPr>
            <a:spLocks noGrp="1"/>
          </p:cNvSpPr>
          <p:nvPr>
            <p:ph type="title"/>
          </p:nvPr>
        </p:nvSpPr>
        <p:spPr>
          <a:xfrm>
            <a:off x="905990" y="1005016"/>
            <a:ext cx="7381275" cy="927310"/>
          </a:xfrm>
        </p:spPr>
        <p:txBody>
          <a:bodyPr/>
          <a:lstStyle>
            <a:lvl1pPr>
              <a:defRPr>
                <a:latin typeface="Woodford Bourne" charset="0"/>
                <a:ea typeface="Woodford Bourne" charset="0"/>
                <a:cs typeface="Woodford Bourne" charset="0"/>
              </a:defRPr>
            </a:lvl1pPr>
          </a:lstStyle>
          <a:p>
            <a:r>
              <a:rPr lang="nb-NO" dirty="0"/>
              <a:t>Klikk for å redigere tittelstil</a:t>
            </a:r>
          </a:p>
        </p:txBody>
      </p:sp>
    </p:spTree>
    <p:extLst>
      <p:ext uri="{BB962C8B-B14F-4D97-AF65-F5344CB8AC3E}">
        <p14:creationId xmlns:p14="http://schemas.microsoft.com/office/powerpoint/2010/main" val="304749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telside bue">
    <p:spTree>
      <p:nvGrpSpPr>
        <p:cNvPr id="1" name=""/>
        <p:cNvGrpSpPr/>
        <p:nvPr/>
      </p:nvGrpSpPr>
      <p:grpSpPr>
        <a:xfrm>
          <a:off x="0" y="0"/>
          <a:ext cx="0" cy="0"/>
          <a:chOff x="0" y="0"/>
          <a:chExt cx="0" cy="0"/>
        </a:xfrm>
      </p:grpSpPr>
      <p:sp>
        <p:nvSpPr>
          <p:cNvPr id="11" name="Plassholder for bilde 10"/>
          <p:cNvSpPr>
            <a:spLocks noGrp="1"/>
          </p:cNvSpPr>
          <p:nvPr>
            <p:ph type="pic" sz="quarter" idx="13"/>
          </p:nvPr>
        </p:nvSpPr>
        <p:spPr>
          <a:xfrm>
            <a:off x="0" y="6689"/>
            <a:ext cx="9144000" cy="6367463"/>
          </a:xfrm>
        </p:spPr>
        <p:txBody>
          <a:bodyPr/>
          <a:lstStyle>
            <a:lvl1pPr marL="0" indent="0">
              <a:buNone/>
              <a:defRPr/>
            </a:lvl1pPr>
          </a:lstStyle>
          <a:p>
            <a:endParaRPr lang="nb-NO"/>
          </a:p>
        </p:txBody>
      </p:sp>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pPr/>
              <a:t>25.02.2021</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dirty="0"/>
          </a:p>
        </p:txBody>
      </p:sp>
      <p:sp>
        <p:nvSpPr>
          <p:cNvPr id="6" name="Friform 5"/>
          <p:cNvSpPr/>
          <p:nvPr userDrawn="1"/>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userDrawn="1"/>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Tittel 1"/>
          <p:cNvSpPr txBox="1">
            <a:spLocks/>
          </p:cNvSpPr>
          <p:nvPr userDrawn="1"/>
        </p:nvSpPr>
        <p:spPr>
          <a:xfrm>
            <a:off x="457199" y="5899458"/>
            <a:ext cx="8229600" cy="9419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kern="1200">
                <a:solidFill>
                  <a:schemeClr val="tx1"/>
                </a:solidFill>
                <a:latin typeface="+mj-lt"/>
                <a:ea typeface="+mj-ea"/>
                <a:cs typeface="+mj-cs"/>
              </a:defRPr>
            </a:lvl1pPr>
          </a:lstStyle>
          <a:p>
            <a:pPr algn="l"/>
            <a:r>
              <a:rPr lang="nb-NO" sz="3200">
                <a:solidFill>
                  <a:schemeClr val="bg1"/>
                </a:solidFill>
              </a:rPr>
              <a:t>Kapittelside</a:t>
            </a:r>
            <a:endParaRPr lang="nb-NO" sz="3200" dirty="0">
              <a:solidFill>
                <a:schemeClr val="bg1"/>
              </a:solidFill>
            </a:endParaRPr>
          </a:p>
        </p:txBody>
      </p:sp>
      <p:pic>
        <p:nvPicPr>
          <p:cNvPr id="9" name="Bild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spTree>
    <p:extLst>
      <p:ext uri="{BB962C8B-B14F-4D97-AF65-F5344CB8AC3E}">
        <p14:creationId xmlns:p14="http://schemas.microsoft.com/office/powerpoint/2010/main" val="6473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143290"/>
            <a:ext cx="7772400" cy="1362075"/>
          </a:xfrm>
        </p:spPr>
        <p:txBody>
          <a:bodyPr anchor="t">
            <a:normAutofit/>
          </a:bodyPr>
          <a:lstStyle>
            <a:lvl1pPr algn="l">
              <a:defRPr sz="3200" b="0" cap="all">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722313" y="264310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040901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51945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normAutofit/>
          </a:bodyPr>
          <a:lstStyle>
            <a:lvl1pPr>
              <a:defRPr sz="3200" b="0" i="0">
                <a:latin typeface="Woodford Bourne" charset="0"/>
                <a:ea typeface="Woodford Bourne" charset="0"/>
                <a:cs typeface="Woodford Bourne" charset="0"/>
              </a:defRPr>
            </a:lvl1pPr>
          </a:lstStyle>
          <a:p>
            <a:r>
              <a:rPr lang="nb-NO" dirty="0"/>
              <a:t>Klikk for å redigere tittelstil</a:t>
            </a:r>
          </a:p>
        </p:txBody>
      </p:sp>
      <p:sp>
        <p:nvSpPr>
          <p:cNvPr id="3" name="Undertit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Klikk for å redigere undertittelstil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dirty="0"/>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98285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sz="half" idx="1"/>
          </p:nvPr>
        </p:nvSpPr>
        <p:spPr>
          <a:xfrm>
            <a:off x="457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p:cNvSpPr>
            <a:spLocks noGrp="1"/>
          </p:cNvSpPr>
          <p:nvPr>
            <p:ph sz="half" idx="2"/>
          </p:nvPr>
        </p:nvSpPr>
        <p:spPr>
          <a:xfrm>
            <a:off x="4648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67008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984511"/>
            <a:ext cx="8229600" cy="927310"/>
          </a:xfrm>
        </p:spPr>
        <p:txBody>
          <a:bodyPr/>
          <a:lstStyle>
            <a:lvl1pPr>
              <a:defRPr b="0" i="0">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457200" y="214200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4" name="Plassholder for innhold 3"/>
          <p:cNvSpPr>
            <a:spLocks noGrp="1"/>
          </p:cNvSpPr>
          <p:nvPr>
            <p:ph sz="half" idx="2"/>
          </p:nvPr>
        </p:nvSpPr>
        <p:spPr>
          <a:xfrm>
            <a:off x="457200" y="2842053"/>
            <a:ext cx="4040188"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tekst 4"/>
          <p:cNvSpPr>
            <a:spLocks noGrp="1"/>
          </p:cNvSpPr>
          <p:nvPr>
            <p:ph type="body" sz="quarter" idx="3"/>
          </p:nvPr>
        </p:nvSpPr>
        <p:spPr>
          <a:xfrm>
            <a:off x="4645025" y="213394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6" name="Plassholder for innhold 5"/>
          <p:cNvSpPr>
            <a:spLocks noGrp="1"/>
          </p:cNvSpPr>
          <p:nvPr>
            <p:ph sz="quarter" idx="4"/>
          </p:nvPr>
        </p:nvSpPr>
        <p:spPr>
          <a:xfrm>
            <a:off x="4645025" y="2842053"/>
            <a:ext cx="4041775"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B707B217-E5B1-7C42-B868-A854B78504CF}" type="datetimeFigureOut">
              <a:rPr lang="nb-NO" smtClean="0"/>
              <a:t>25.02.2021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97779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t>25.02.2021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43862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707B217-E5B1-7C42-B868-A854B78504CF}" type="datetimeFigureOut">
              <a:rPr lang="nb-NO" smtClean="0"/>
              <a:t>25.02.2021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73365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917153"/>
            <a:ext cx="8229600" cy="92731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457200" y="2001795"/>
            <a:ext cx="8229600" cy="4017079"/>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457200" y="6191590"/>
            <a:ext cx="2133600" cy="365125"/>
          </a:xfrm>
          <a:prstGeom prst="rect">
            <a:avLst/>
          </a:prstGeom>
        </p:spPr>
        <p:txBody>
          <a:bodyPr vert="horz" lIns="91440" tIns="45720" rIns="91440" bIns="45720" rtlCol="0" anchor="ctr"/>
          <a:lstStyle>
            <a:lvl1pPr algn="l">
              <a:defRPr sz="1200" b="0" i="0">
                <a:solidFill>
                  <a:schemeClr val="tx1">
                    <a:tint val="75000"/>
                  </a:schemeClr>
                </a:solidFill>
                <a:latin typeface="Woodford Bourne" charset="0"/>
                <a:ea typeface="Woodford Bourne" charset="0"/>
                <a:cs typeface="Woodford Bourne" charset="0"/>
              </a:defRPr>
            </a:lvl1pPr>
          </a:lstStyle>
          <a:p>
            <a:fld id="{B707B217-E5B1-7C42-B868-A854B78504CF}" type="datetimeFigureOut">
              <a:rPr lang="nb-NO" smtClean="0"/>
              <a:pPr/>
              <a:t>25.02.2021</a:t>
            </a:fld>
            <a:endParaRPr lang="nb-NO" dirty="0"/>
          </a:p>
        </p:txBody>
      </p:sp>
      <p:sp>
        <p:nvSpPr>
          <p:cNvPr id="5" name="Plassholder for bunntekst 4"/>
          <p:cNvSpPr>
            <a:spLocks noGrp="1"/>
          </p:cNvSpPr>
          <p:nvPr>
            <p:ph type="ftr" sz="quarter" idx="3"/>
          </p:nvPr>
        </p:nvSpPr>
        <p:spPr>
          <a:xfrm>
            <a:off x="2769973" y="6183070"/>
            <a:ext cx="2895600" cy="365125"/>
          </a:xfrm>
          <a:prstGeom prst="rect">
            <a:avLst/>
          </a:prstGeom>
        </p:spPr>
        <p:txBody>
          <a:bodyPr vert="horz" lIns="91440" tIns="45720" rIns="91440" bIns="45720" rtlCol="0" anchor="ctr"/>
          <a:lstStyle>
            <a:lvl1pPr algn="ctr">
              <a:defRPr sz="1200" b="0" i="0">
                <a:solidFill>
                  <a:schemeClr val="tx1">
                    <a:tint val="75000"/>
                  </a:schemeClr>
                </a:solidFill>
                <a:latin typeface="Woodford Bourne" charset="0"/>
                <a:ea typeface="Woodford Bourne" charset="0"/>
                <a:cs typeface="Woodford Bourne" charset="0"/>
              </a:defRPr>
            </a:lvl1pPr>
          </a:lstStyle>
          <a:p>
            <a:endParaRPr lang="nb-NO" dirty="0"/>
          </a:p>
        </p:txBody>
      </p:sp>
      <p:sp>
        <p:nvSpPr>
          <p:cNvPr id="6" name="Plassholder for lysbildenummer 5"/>
          <p:cNvSpPr>
            <a:spLocks noGrp="1"/>
          </p:cNvSpPr>
          <p:nvPr>
            <p:ph type="sldNum" sz="quarter" idx="4"/>
          </p:nvPr>
        </p:nvSpPr>
        <p:spPr>
          <a:xfrm>
            <a:off x="5844746" y="617511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A5D47-7C05-3D42-89E8-8596BD2E973A}" type="slidenum">
              <a:rPr lang="nb-NO" smtClean="0"/>
              <a:t>‹#›</a:t>
            </a:fld>
            <a:endParaRPr lang="nb-NO" dirty="0"/>
          </a:p>
        </p:txBody>
      </p:sp>
      <p:pic>
        <p:nvPicPr>
          <p:cNvPr id="11" name="Bilde 10"/>
          <p:cNvPicPr>
            <a:picLocks noChangeAspect="1"/>
          </p:cNvPicPr>
          <p:nvPr userDrawn="1"/>
        </p:nvPicPr>
        <p:blipFill rotWithShape="1">
          <a:blip r:embed="rId15" cstate="screen">
            <a:extLst>
              <a:ext uri="{28A0092B-C50C-407E-A947-70E740481C1C}">
                <a14:useLocalDpi xmlns:a14="http://schemas.microsoft.com/office/drawing/2010/main"/>
              </a:ext>
            </a:extLst>
          </a:blip>
          <a:srcRect/>
          <a:stretch/>
        </p:blipFill>
        <p:spPr>
          <a:xfrm>
            <a:off x="8236599" y="6138023"/>
            <a:ext cx="466677" cy="435770"/>
          </a:xfrm>
          <a:prstGeom prst="rect">
            <a:avLst/>
          </a:prstGeom>
        </p:spPr>
      </p:pic>
      <p:sp>
        <p:nvSpPr>
          <p:cNvPr id="12" name="Rektangel 11"/>
          <p:cNvSpPr/>
          <p:nvPr userDrawn="1"/>
        </p:nvSpPr>
        <p:spPr>
          <a:xfrm>
            <a:off x="0" y="6704435"/>
            <a:ext cx="9144000" cy="153566"/>
          </a:xfrm>
          <a:prstGeom prst="rect">
            <a:avLst/>
          </a:prstGeom>
          <a:solidFill>
            <a:srgbClr val="1F48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Tree>
    <p:extLst>
      <p:ext uri="{BB962C8B-B14F-4D97-AF65-F5344CB8AC3E}">
        <p14:creationId xmlns:p14="http://schemas.microsoft.com/office/powerpoint/2010/main" val="950424388"/>
      </p:ext>
    </p:extLst>
  </p:cSld>
  <p:clrMap bg1="lt1" tx1="dk1" bg2="lt2" tx2="dk2" accent1="accent1" accent2="accent2" accent3="accent3" accent4="accent4" accent5="accent5" accent6="accent6" hlink="hlink" folHlink="folHlink"/>
  <p:sldLayoutIdLst>
    <p:sldLayoutId id="2147483661" r:id="rId1"/>
    <p:sldLayoutId id="2147483660" r:id="rId2"/>
    <p:sldLayoutId id="2147483651" r:id="rId3"/>
    <p:sldLayoutId id="2147483650" r:id="rId4"/>
    <p:sldLayoutId id="2147483649"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1pPr>
      <a:lvl2pPr marL="742950" indent="-28575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2pPr>
      <a:lvl3pPr marL="11430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3pPr>
      <a:lvl4pPr marL="16002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4pPr>
      <a:lvl5pPr marL="20574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44098" y="5885505"/>
            <a:ext cx="8208143" cy="666050"/>
          </a:xfrm>
          <a:prstGeom prst="rect">
            <a:avLst/>
          </a:prstGeom>
        </p:spPr>
        <p:txBody>
          <a:bodyPr vert="horz" lIns="91440" tIns="45720" rIns="91440" bIns="45720" rtlCol="0" anchor="t" anchorCtr="0">
            <a:normAutofit/>
          </a:bodyPr>
          <a:lstStyle>
            <a:lvl1pPr algn="l" defTabSz="457200" rtl="0" eaLnBrk="1" latinLnBrk="0" hangingPunct="1">
              <a:lnSpc>
                <a:spcPts val="4000"/>
              </a:lnSpc>
              <a:spcBef>
                <a:spcPct val="0"/>
              </a:spcBef>
              <a:buNone/>
              <a:defRPr lang="nb-NO" sz="3200" kern="1200" noProof="0">
                <a:solidFill>
                  <a:schemeClr val="bg1"/>
                </a:solidFill>
                <a:latin typeface="Calibri" panose="020F0502020204030204" pitchFamily="34" charset="0"/>
                <a:ea typeface="+mj-ea"/>
                <a:cs typeface="+mj-cs"/>
              </a:defRPr>
            </a:lvl1pPr>
          </a:lstStyle>
          <a:p>
            <a:r>
              <a:rPr lang="en-US"/>
              <a:t>Click to edit Master title style</a:t>
            </a:r>
            <a:endParaRPr lang="en-US" dirty="0"/>
          </a:p>
        </p:txBody>
      </p:sp>
      <p:sp>
        <p:nvSpPr>
          <p:cNvPr id="12" name="Rektangel 19"/>
          <p:cNvSpPr/>
          <p:nvPr/>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13" name="Rektangel 19"/>
          <p:cNvSpPr/>
          <p:nvPr/>
        </p:nvSpPr>
        <p:spPr>
          <a:xfrm>
            <a:off x="0" y="4705004"/>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ctrTitle"/>
          </p:nvPr>
        </p:nvSpPr>
        <p:spPr>
          <a:xfrm>
            <a:off x="581891" y="5317067"/>
            <a:ext cx="6051665" cy="759638"/>
          </a:xfrm>
        </p:spPr>
        <p:txBody>
          <a:bodyPr>
            <a:normAutofit/>
          </a:bodyPr>
          <a:lstStyle/>
          <a:p>
            <a:pPr algn="l"/>
            <a:r>
              <a:rPr lang="nb-NO" dirty="0">
                <a:solidFill>
                  <a:schemeClr val="bg1"/>
                </a:solidFill>
              </a:rPr>
              <a:t>Modul 7 Generalisering</a:t>
            </a:r>
          </a:p>
        </p:txBody>
      </p:sp>
      <p:sp>
        <p:nvSpPr>
          <p:cNvPr id="3" name="Undertittel 2"/>
          <p:cNvSpPr>
            <a:spLocks noGrp="1"/>
          </p:cNvSpPr>
          <p:nvPr>
            <p:ph type="subTitle" idx="1"/>
          </p:nvPr>
        </p:nvSpPr>
        <p:spPr>
          <a:xfrm>
            <a:off x="581891" y="6154115"/>
            <a:ext cx="6051665" cy="739311"/>
          </a:xfrm>
        </p:spPr>
        <p:txBody>
          <a:bodyPr>
            <a:normAutofit/>
          </a:bodyPr>
          <a:lstStyle/>
          <a:p>
            <a:pPr algn="l"/>
            <a:r>
              <a:rPr lang="nb-NO" dirty="0">
                <a:solidFill>
                  <a:schemeClr val="bg1"/>
                </a:solidFill>
              </a:rPr>
              <a:t>Tidsbruk: 195 minutter + utprøving med elever</a:t>
            </a:r>
          </a:p>
          <a:p>
            <a:pPr algn="l"/>
            <a:endParaRPr lang="nb-NO" dirty="0">
              <a:solidFill>
                <a:schemeClr val="bg1"/>
              </a:solidFill>
            </a:endParaRPr>
          </a:p>
        </p:txBody>
      </p:sp>
      <p:pic>
        <p:nvPicPr>
          <p:cNvPr id="9" name="Bild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10" name="Tekstboks 2">
            <a:extLst>
              <a:ext uri="{FF2B5EF4-FFF2-40B4-BE49-F238E27FC236}">
                <a16:creationId xmlns:a16="http://schemas.microsoft.com/office/drawing/2014/main" id="{BE01CD3D-8BFD-4E63-9541-74BD54207D38}"/>
              </a:ext>
            </a:extLst>
          </p:cNvPr>
          <p:cNvSpPr txBox="1">
            <a:spLocks noChangeArrowheads="1"/>
          </p:cNvSpPr>
          <p:nvPr/>
        </p:nvSpPr>
        <p:spPr bwMode="auto">
          <a:xfrm>
            <a:off x="1199658" y="1868263"/>
            <a:ext cx="6979709" cy="2527892"/>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n-NO" sz="2000" i="1" dirty="0">
                <a:latin typeface="+mj-lt"/>
              </a:rPr>
              <a:t>Generalisering i matematikk handlar om at elevane oppdagar samanhengar og strukturar og ikkje blir presenterte for ei ferdig løysing. </a:t>
            </a:r>
          </a:p>
          <a:p>
            <a:pPr>
              <a:lnSpc>
                <a:spcPct val="107000"/>
              </a:lnSpc>
              <a:spcAft>
                <a:spcPts val="800"/>
              </a:spcAft>
            </a:pPr>
            <a:r>
              <a:rPr lang="nn-NO" sz="2000" dirty="0">
                <a:effectLst/>
                <a:latin typeface="Calibri" panose="020F0502020204030204" pitchFamily="34" charset="0"/>
                <a:ea typeface="Calibri" panose="020F0502020204030204" pitchFamily="34" charset="0"/>
                <a:cs typeface="Times New Roman" panose="02020603050405020304" pitchFamily="18" charset="0"/>
              </a:rPr>
              <a:t>(Utdanningsdirektoratet, 2020).</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n-NO" sz="1100" dirty="0">
                <a:effectLst/>
                <a:latin typeface="Calibri" panose="020F0502020204030204" pitchFamily="34" charset="0"/>
                <a:ea typeface="Calibri" panose="020F0502020204030204" pitchFamily="34" charset="0"/>
                <a:cs typeface="Times New Roman" panose="02020603050405020304" pitchFamily="18" charset="0"/>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25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a:xfrm>
            <a:off x="457200" y="917153"/>
            <a:ext cx="8229600" cy="927310"/>
          </a:xfrm>
        </p:spPr>
        <p:txBody>
          <a:bodyPr anchor="ctr">
            <a:normAutofit/>
          </a:bodyPr>
          <a:lstStyle/>
          <a:p>
            <a:r>
              <a:rPr lang="nb-NO" i="1" dirty="0"/>
              <a:t>Strategi: Opprettholde lik verdi </a:t>
            </a:r>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sz="half" idx="1"/>
          </p:nvPr>
        </p:nvSpPr>
        <p:spPr>
          <a:xfrm>
            <a:off x="538480" y="2479040"/>
            <a:ext cx="5750560" cy="3677920"/>
          </a:xfrm>
        </p:spPr>
        <p:txBody>
          <a:bodyPr>
            <a:normAutofit/>
          </a:bodyPr>
          <a:lstStyle/>
          <a:p>
            <a:pPr marL="0" indent="0">
              <a:lnSpc>
                <a:spcPct val="90000"/>
              </a:lnSpc>
              <a:buNone/>
            </a:pPr>
            <a:r>
              <a:rPr lang="nb-NO" sz="2400" dirty="0"/>
              <a:t>I oppgavestrengen </a:t>
            </a:r>
            <a:r>
              <a:rPr lang="nb-NO" sz="2400" i="1" dirty="0"/>
              <a:t>198 + 7</a:t>
            </a:r>
            <a:r>
              <a:rPr lang="nb-NO" sz="2400" dirty="0"/>
              <a:t> skal elevene diskutere hvorfor en mengde kan deles i ulike delmengder uten at totalen endres, og hvordan de kan utnytte dette i hoderegning</a:t>
            </a:r>
          </a:p>
          <a:p>
            <a:pPr marL="0" indent="0">
              <a:lnSpc>
                <a:spcPct val="90000"/>
              </a:lnSpc>
              <a:buNone/>
            </a:pPr>
            <a:endParaRPr lang="nb-NO" sz="2400" dirty="0"/>
          </a:p>
          <a:p>
            <a:pPr marL="0" indent="0">
              <a:lnSpc>
                <a:spcPct val="90000"/>
              </a:lnSpc>
              <a:buNone/>
            </a:pPr>
            <a:r>
              <a:rPr lang="nb-NO" sz="2400" dirty="0"/>
              <a:t>Det er et viktig ledd i utvikling av tallforståelse at elevene vurderer de involverte tallene før de velger strategi. </a:t>
            </a:r>
          </a:p>
        </p:txBody>
      </p:sp>
      <p:pic>
        <p:nvPicPr>
          <p:cNvPr id="11" name="Plassholder for innhold 10" descr="Et bilde som inneholder tekst&#10;&#10;Automatisk generert beskrivelse">
            <a:extLst>
              <a:ext uri="{FF2B5EF4-FFF2-40B4-BE49-F238E27FC236}">
                <a16:creationId xmlns:a16="http://schemas.microsoft.com/office/drawing/2014/main" id="{FA4FE2C0-AE92-4309-9A64-6AD95EE264BF}"/>
              </a:ext>
            </a:extLst>
          </p:cNvPr>
          <p:cNvPicPr>
            <a:picLocks noGrp="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756400" y="2275158"/>
            <a:ext cx="1685578" cy="2937603"/>
          </a:xfrm>
          <a:prstGeom prst="rect">
            <a:avLst/>
          </a:prstGeom>
          <a:noFill/>
        </p:spPr>
      </p:pic>
    </p:spTree>
    <p:extLst>
      <p:ext uri="{BB962C8B-B14F-4D97-AF65-F5344CB8AC3E}">
        <p14:creationId xmlns:p14="http://schemas.microsoft.com/office/powerpoint/2010/main" val="81492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4D5FD2A-0590-4F84-8C10-104E1B05049F}"/>
              </a:ext>
            </a:extLst>
          </p:cNvPr>
          <p:cNvSpPr>
            <a:spLocks noGrp="1"/>
          </p:cNvSpPr>
          <p:nvPr>
            <p:ph type="title"/>
          </p:nvPr>
        </p:nvSpPr>
        <p:spPr/>
        <p:txBody>
          <a:bodyPr>
            <a:normAutofit/>
          </a:bodyPr>
          <a:lstStyle/>
          <a:p>
            <a:r>
              <a:rPr lang="nb-NO" sz="2000" dirty="0"/>
              <a:t>Strategi: </a:t>
            </a:r>
            <a:r>
              <a:rPr lang="nb-NO" sz="2000" i="1" dirty="0"/>
              <a:t>Opprettholde lik verdi</a:t>
            </a:r>
            <a:br>
              <a:rPr lang="nb-NO" dirty="0"/>
            </a:br>
            <a:r>
              <a:rPr lang="nb-NO" sz="3200" dirty="0"/>
              <a:t>Argumentere ut fra et eksempel</a:t>
            </a:r>
          </a:p>
        </p:txBody>
      </p:sp>
      <p:sp>
        <p:nvSpPr>
          <p:cNvPr id="3" name="Plassholder for innhold 2">
            <a:extLst>
              <a:ext uri="{FF2B5EF4-FFF2-40B4-BE49-F238E27FC236}">
                <a16:creationId xmlns:a16="http://schemas.microsoft.com/office/drawing/2014/main" id="{B89E70E7-A7B7-4D67-9264-1A526C0C2E2C}"/>
              </a:ext>
            </a:extLst>
          </p:cNvPr>
          <p:cNvSpPr>
            <a:spLocks noGrp="1"/>
          </p:cNvSpPr>
          <p:nvPr>
            <p:ph sz="half" idx="1"/>
          </p:nvPr>
        </p:nvSpPr>
        <p:spPr>
          <a:xfrm>
            <a:off x="457199" y="2075935"/>
            <a:ext cx="5765107" cy="3921211"/>
          </a:xfrm>
        </p:spPr>
        <p:txBody>
          <a:bodyPr>
            <a:normAutofit fontScale="92500" lnSpcReduction="20000"/>
          </a:bodyPr>
          <a:lstStyle/>
          <a:p>
            <a:pPr marL="0" indent="0">
              <a:buNone/>
            </a:pPr>
            <a:r>
              <a:rPr lang="nb-NO" altLang="nb-NO" dirty="0">
                <a:latin typeface="Calibri" panose="020F0502020204030204" pitchFamily="34" charset="0"/>
                <a:ea typeface="Calibri" panose="020F0502020204030204" pitchFamily="34" charset="0"/>
                <a:cs typeface="Times New Roman" panose="02020603050405020304" pitchFamily="18" charset="0"/>
              </a:rPr>
              <a:t>Eksempel: 27 + 24</a:t>
            </a:r>
          </a:p>
          <a:p>
            <a:pPr marL="0" indent="0">
              <a:buNone/>
            </a:pPr>
            <a:r>
              <a:rPr lang="nb-NO" altLang="nb-NO" dirty="0">
                <a:latin typeface="Calibri" panose="020F0502020204030204" pitchFamily="34" charset="0"/>
                <a:ea typeface="Calibri" panose="020F0502020204030204" pitchFamily="34" charset="0"/>
                <a:cs typeface="Times New Roman" panose="02020603050405020304" pitchFamily="18" charset="0"/>
              </a:rPr>
              <a:t>En mengde kan deles i ulike delmengder uten å endre hele mengden. </a:t>
            </a:r>
          </a:p>
          <a:p>
            <a:pPr marL="0" indent="0">
              <a:buNone/>
            </a:pPr>
            <a:r>
              <a:rPr lang="nb-NO" altLang="nb-NO" dirty="0">
                <a:latin typeface="Calibri" panose="020F0502020204030204" pitchFamily="34" charset="0"/>
                <a:ea typeface="Calibri" panose="020F0502020204030204" pitchFamily="34" charset="0"/>
                <a:cs typeface="Times New Roman" panose="02020603050405020304" pitchFamily="18" charset="0"/>
              </a:rPr>
              <a:t>Denne sammenhengen kan elevene utnytte til å regne med tall som er enklere å håndtere. </a:t>
            </a:r>
          </a:p>
          <a:p>
            <a:pPr marL="0" indent="0">
              <a:buNone/>
            </a:pPr>
            <a:r>
              <a:rPr lang="nb-NO" altLang="nb-NO" dirty="0">
                <a:latin typeface="Calibri" panose="020F0502020204030204" pitchFamily="34" charset="0"/>
                <a:ea typeface="Calibri" panose="020F0502020204030204" pitchFamily="34" charset="0"/>
                <a:cs typeface="Times New Roman" panose="02020603050405020304" pitchFamily="18" charset="0"/>
              </a:rPr>
              <a:t>Elevene kan for eksempel tenke: </a:t>
            </a:r>
          </a:p>
          <a:p>
            <a:pPr marL="0" indent="0">
              <a:buNone/>
            </a:pPr>
            <a:r>
              <a:rPr lang="nb-NO" altLang="nb-NO" dirty="0">
                <a:latin typeface="Calibri" panose="020F0502020204030204" pitchFamily="34" charset="0"/>
                <a:ea typeface="Calibri" panose="020F0502020204030204" pitchFamily="34" charset="0"/>
                <a:cs typeface="Times New Roman" panose="02020603050405020304" pitchFamily="18" charset="0"/>
              </a:rPr>
              <a:t>«Jeg flytter 3 fra 24 til 27 og får 30 pluss 21 som blir 51.» </a:t>
            </a:r>
          </a:p>
          <a:p>
            <a:pPr marL="0" indent="0">
              <a:buNone/>
            </a:pPr>
            <a:r>
              <a:rPr lang="nb-NO" altLang="nb-NO" dirty="0">
                <a:latin typeface="Calibri" panose="020F0502020204030204" pitchFamily="34" charset="0"/>
                <a:ea typeface="Calibri" panose="020F0502020204030204" pitchFamily="34" charset="0"/>
                <a:cs typeface="Times New Roman" panose="02020603050405020304" pitchFamily="18" charset="0"/>
              </a:rPr>
              <a:t>En blokkmodell kan illustrere dette.  </a:t>
            </a:r>
            <a:endParaRPr lang="nb-NO" altLang="nb-NO" sz="800" dirty="0"/>
          </a:p>
          <a:p>
            <a:endParaRPr lang="nb-NO" dirty="0"/>
          </a:p>
        </p:txBody>
      </p:sp>
      <p:sp>
        <p:nvSpPr>
          <p:cNvPr id="8" name="Plassholder for innhold 7">
            <a:extLst>
              <a:ext uri="{FF2B5EF4-FFF2-40B4-BE49-F238E27FC236}">
                <a16:creationId xmlns:a16="http://schemas.microsoft.com/office/drawing/2014/main" id="{FF88566F-2D38-4077-8405-190A3F9D266E}"/>
              </a:ext>
            </a:extLst>
          </p:cNvPr>
          <p:cNvSpPr>
            <a:spLocks noGrp="1"/>
          </p:cNvSpPr>
          <p:nvPr>
            <p:ph sz="half" idx="2"/>
          </p:nvPr>
        </p:nvSpPr>
        <p:spPr>
          <a:xfrm>
            <a:off x="6634480" y="2075935"/>
            <a:ext cx="2225040" cy="3921211"/>
          </a:xfrm>
        </p:spPr>
        <p:txBody>
          <a:bodyPr>
            <a:normAutofit fontScale="92500" lnSpcReduction="20000"/>
          </a:bodyPr>
          <a:lstStyle/>
          <a:p>
            <a:pPr marL="0" indent="0">
              <a:buNone/>
            </a:pPr>
            <a:r>
              <a:rPr lang="nb-NO" sz="2600" dirty="0"/>
              <a:t>Visuell representasjon: Blokkmodell</a:t>
            </a:r>
          </a:p>
          <a:p>
            <a:pPr marL="0" indent="0">
              <a:buNone/>
            </a:pPr>
            <a:endParaRPr lang="nb-NO" dirty="0"/>
          </a:p>
          <a:p>
            <a:pPr marL="0" indent="0">
              <a:buNone/>
            </a:pPr>
            <a:endParaRPr lang="nb-NO" dirty="0"/>
          </a:p>
        </p:txBody>
      </p:sp>
      <p:sp>
        <p:nvSpPr>
          <p:cNvPr id="6" name="Rectangle 5">
            <a:extLst>
              <a:ext uri="{FF2B5EF4-FFF2-40B4-BE49-F238E27FC236}">
                <a16:creationId xmlns:a16="http://schemas.microsoft.com/office/drawing/2014/main" id="{AE31CBB5-D1C5-4D91-A66D-20C038E7C7C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b-NO"/>
          </a:p>
        </p:txBody>
      </p:sp>
      <p:pic>
        <p:nvPicPr>
          <p:cNvPr id="11" name="Bilde 2">
            <a:extLst>
              <a:ext uri="{FF2B5EF4-FFF2-40B4-BE49-F238E27FC236}">
                <a16:creationId xmlns:a16="http://schemas.microsoft.com/office/drawing/2014/main" id="{B4181788-A4B2-4AC1-854E-BCE9F40980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4480" y="3053080"/>
            <a:ext cx="1899920" cy="2595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7221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3998DA5-B030-4524-A3DC-C14736420DAC}"/>
              </a:ext>
            </a:extLst>
          </p:cNvPr>
          <p:cNvSpPr>
            <a:spLocks noGrp="1"/>
          </p:cNvSpPr>
          <p:nvPr>
            <p:ph type="title"/>
          </p:nvPr>
        </p:nvSpPr>
        <p:spPr/>
        <p:txBody>
          <a:bodyPr/>
          <a:lstStyle/>
          <a:p>
            <a:r>
              <a:rPr lang="nb-NO" dirty="0"/>
              <a:t>Generalisering av strategien</a:t>
            </a:r>
          </a:p>
        </p:txBody>
      </p:sp>
      <p:sp>
        <p:nvSpPr>
          <p:cNvPr id="3" name="Plassholder for innhold 2">
            <a:extLst>
              <a:ext uri="{FF2B5EF4-FFF2-40B4-BE49-F238E27FC236}">
                <a16:creationId xmlns:a16="http://schemas.microsoft.com/office/drawing/2014/main" id="{B2F71578-C9E3-44D5-BD17-E1BFBC971D34}"/>
              </a:ext>
            </a:extLst>
          </p:cNvPr>
          <p:cNvSpPr>
            <a:spLocks noGrp="1"/>
          </p:cNvSpPr>
          <p:nvPr>
            <p:ph idx="1"/>
          </p:nvPr>
        </p:nvSpPr>
        <p:spPr/>
        <p:txBody>
          <a:bodyPr/>
          <a:lstStyle/>
          <a:p>
            <a:pPr marL="0" indent="0">
              <a:lnSpc>
                <a:spcPct val="107000"/>
              </a:lnSpc>
              <a:spcAft>
                <a:spcPts val="800"/>
              </a:spcAft>
              <a:buNone/>
              <a:tabLst>
                <a:tab pos="810260" algn="l"/>
              </a:tabLst>
            </a:pPr>
            <a:r>
              <a:rPr lang="nb-NO" dirty="0"/>
              <a:t>Når elevene skal argumentere for om strategien gjelder generelt, kan det være god støtte i en visuell representasjon. </a:t>
            </a:r>
          </a:p>
          <a:p>
            <a:pPr marL="0" indent="0">
              <a:lnSpc>
                <a:spcPct val="107000"/>
              </a:lnSpc>
              <a:spcAft>
                <a:spcPts val="800"/>
              </a:spcAft>
              <a:buNone/>
              <a:tabLst>
                <a:tab pos="810260" algn="l"/>
              </a:tabLst>
            </a:pPr>
            <a:r>
              <a:rPr lang="nb-NO" dirty="0"/>
              <a:t>Denne oppgavestrengen gir muligheter til å arbeide med representasjonsbevis, uttrykke strategien generelt og til å utvikle forståelse for algebraisk notasjon.  En hensiktsmessig representasjon kan for eksempel være Blokkmodellen (barmodellen).</a:t>
            </a:r>
          </a:p>
          <a:p>
            <a:endParaRPr lang="nb-NO" dirty="0"/>
          </a:p>
        </p:txBody>
      </p:sp>
    </p:spTree>
    <p:extLst>
      <p:ext uri="{BB962C8B-B14F-4D97-AF65-F5344CB8AC3E}">
        <p14:creationId xmlns:p14="http://schemas.microsoft.com/office/powerpoint/2010/main" val="3914603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4D5FD2A-0590-4F84-8C10-104E1B05049F}"/>
              </a:ext>
            </a:extLst>
          </p:cNvPr>
          <p:cNvSpPr>
            <a:spLocks noGrp="1"/>
          </p:cNvSpPr>
          <p:nvPr>
            <p:ph type="title"/>
          </p:nvPr>
        </p:nvSpPr>
        <p:spPr/>
        <p:txBody>
          <a:bodyPr>
            <a:normAutofit/>
          </a:bodyPr>
          <a:lstStyle/>
          <a:p>
            <a:r>
              <a:rPr lang="nb-NO" sz="2000" dirty="0"/>
              <a:t>Strategi: </a:t>
            </a:r>
            <a:r>
              <a:rPr lang="nb-NO" sz="2000" i="1" dirty="0"/>
              <a:t>Opprettholde lik verdi</a:t>
            </a:r>
            <a:br>
              <a:rPr lang="nb-NO" dirty="0"/>
            </a:br>
            <a:r>
              <a:rPr lang="nb-NO" sz="3200" dirty="0"/>
              <a:t>Argumentere generelt</a:t>
            </a:r>
          </a:p>
        </p:txBody>
      </p:sp>
      <p:sp>
        <p:nvSpPr>
          <p:cNvPr id="8" name="Plassholder for innhold 7">
            <a:extLst>
              <a:ext uri="{FF2B5EF4-FFF2-40B4-BE49-F238E27FC236}">
                <a16:creationId xmlns:a16="http://schemas.microsoft.com/office/drawing/2014/main" id="{FF88566F-2D38-4077-8405-190A3F9D266E}"/>
              </a:ext>
            </a:extLst>
          </p:cNvPr>
          <p:cNvSpPr>
            <a:spLocks noGrp="1"/>
          </p:cNvSpPr>
          <p:nvPr>
            <p:ph sz="half" idx="1"/>
          </p:nvPr>
        </p:nvSpPr>
        <p:spPr>
          <a:xfrm>
            <a:off x="457200" y="2075935"/>
            <a:ext cx="3809968" cy="3921211"/>
          </a:xfrm>
        </p:spPr>
        <p:txBody>
          <a:bodyPr>
            <a:normAutofit lnSpcReduction="10000"/>
          </a:bodyPr>
          <a:lstStyle/>
          <a:p>
            <a:pPr marL="0" indent="0">
              <a:buNone/>
            </a:pPr>
            <a:r>
              <a:rPr lang="nb-NO" sz="2400" dirty="0"/>
              <a:t>Generell representasjon som kan gjelde</a:t>
            </a:r>
            <a:r>
              <a:rPr lang="nb-NO" sz="2400" baseline="0" dirty="0"/>
              <a:t> uansett valg av tall</a:t>
            </a:r>
            <a:endParaRPr lang="nb-NO" sz="2400" dirty="0"/>
          </a:p>
          <a:p>
            <a:pPr marL="0" indent="0">
              <a:buNone/>
            </a:pPr>
            <a:endParaRPr lang="nb-NO" dirty="0"/>
          </a:p>
        </p:txBody>
      </p:sp>
      <p:sp>
        <p:nvSpPr>
          <p:cNvPr id="17" name="Plassholder for innhold 16">
            <a:extLst>
              <a:ext uri="{FF2B5EF4-FFF2-40B4-BE49-F238E27FC236}">
                <a16:creationId xmlns:a16="http://schemas.microsoft.com/office/drawing/2014/main" id="{869EFADB-E3AA-4F72-883D-EFB1084FE900}"/>
              </a:ext>
            </a:extLst>
          </p:cNvPr>
          <p:cNvSpPr>
            <a:spLocks noGrp="1"/>
          </p:cNvSpPr>
          <p:nvPr>
            <p:ph sz="half" idx="2"/>
          </p:nvPr>
        </p:nvSpPr>
        <p:spPr>
          <a:xfrm>
            <a:off x="4572000" y="2075935"/>
            <a:ext cx="4419632" cy="3921211"/>
          </a:xfrm>
        </p:spPr>
        <p:txBody>
          <a:bodyPr>
            <a:normAutofit lnSpcReduction="10000"/>
          </a:bodyPr>
          <a:lstStyle/>
          <a:p>
            <a:pPr marL="0" indent="0">
              <a:buNone/>
            </a:pPr>
            <a:r>
              <a:rPr lang="nb-NO" sz="2400" dirty="0"/>
              <a:t>Symbolsk representasjon med støtte i blokkmodellen</a:t>
            </a:r>
          </a:p>
          <a:p>
            <a:pPr marL="0" indent="0">
              <a:buNone/>
            </a:pPr>
            <a:r>
              <a:rPr lang="nb-NO" sz="2400" i="1" dirty="0"/>
              <a:t>a</a:t>
            </a:r>
            <a:r>
              <a:rPr lang="nb-NO" sz="2400" dirty="0"/>
              <a:t> + </a:t>
            </a:r>
            <a:r>
              <a:rPr lang="nb-NO" sz="2400" i="1" dirty="0"/>
              <a:t>b, </a:t>
            </a:r>
            <a:r>
              <a:rPr lang="nb-NO" i="1" dirty="0"/>
              <a:t>der</a:t>
            </a:r>
            <a:r>
              <a:rPr lang="nb-NO" sz="2400" i="1" dirty="0"/>
              <a:t> b blir delt i c + d</a:t>
            </a:r>
          </a:p>
          <a:p>
            <a:pPr marL="0" indent="0">
              <a:buNone/>
            </a:pPr>
            <a:endParaRPr lang="nb-NO" sz="2400" dirty="0"/>
          </a:p>
          <a:p>
            <a:pPr marL="0" indent="0">
              <a:buNone/>
            </a:pPr>
            <a:endParaRPr lang="nb-NO" dirty="0"/>
          </a:p>
          <a:p>
            <a:pPr marL="0" indent="0">
              <a:buNone/>
            </a:pPr>
            <a:endParaRPr lang="nb-NO" sz="2400" dirty="0"/>
          </a:p>
          <a:p>
            <a:pPr marL="0" indent="0">
              <a:buNone/>
            </a:pPr>
            <a:endParaRPr lang="nb-NO" sz="2400" dirty="0"/>
          </a:p>
          <a:p>
            <a:pPr marL="0" indent="0">
              <a:buNone/>
            </a:pPr>
            <a:r>
              <a:rPr lang="nb-NO" sz="2400" dirty="0"/>
              <a:t>Assosiativ egenskap ved addisjon:</a:t>
            </a:r>
          </a:p>
          <a:p>
            <a:pPr marL="0" indent="0">
              <a:buNone/>
            </a:pPr>
            <a:r>
              <a:rPr lang="nb-NO" sz="2400" i="1" dirty="0"/>
              <a:t>a</a:t>
            </a:r>
            <a:r>
              <a:rPr lang="nb-NO" sz="2400" dirty="0"/>
              <a:t> + (</a:t>
            </a:r>
            <a:r>
              <a:rPr lang="nb-NO" sz="2400" i="1" dirty="0"/>
              <a:t>c</a:t>
            </a:r>
            <a:r>
              <a:rPr lang="nb-NO" sz="2400" dirty="0"/>
              <a:t> + </a:t>
            </a:r>
            <a:r>
              <a:rPr lang="nb-NO" sz="2400" i="1" dirty="0"/>
              <a:t>d</a:t>
            </a:r>
            <a:r>
              <a:rPr lang="nb-NO" sz="2400" dirty="0"/>
              <a:t>) = (</a:t>
            </a:r>
            <a:r>
              <a:rPr lang="nb-NO" sz="2400" i="1" dirty="0"/>
              <a:t>a</a:t>
            </a:r>
            <a:r>
              <a:rPr lang="nb-NO" sz="2400" dirty="0"/>
              <a:t> + </a:t>
            </a:r>
            <a:r>
              <a:rPr lang="nb-NO" sz="2400" i="1" dirty="0"/>
              <a:t>c</a:t>
            </a:r>
            <a:r>
              <a:rPr lang="nb-NO" sz="2400" dirty="0"/>
              <a:t>) + </a:t>
            </a:r>
            <a:r>
              <a:rPr lang="nb-NO" sz="2400" i="1" dirty="0"/>
              <a:t>d</a:t>
            </a:r>
          </a:p>
          <a:p>
            <a:pPr marL="0" indent="0">
              <a:buNone/>
            </a:pPr>
            <a:endParaRPr lang="nb-NO" sz="2400" i="1" dirty="0"/>
          </a:p>
          <a:p>
            <a:endParaRPr lang="nb-NO" dirty="0"/>
          </a:p>
        </p:txBody>
      </p:sp>
      <p:sp>
        <p:nvSpPr>
          <p:cNvPr id="6" name="Rectangle 5">
            <a:extLst>
              <a:ext uri="{FF2B5EF4-FFF2-40B4-BE49-F238E27FC236}">
                <a16:creationId xmlns:a16="http://schemas.microsoft.com/office/drawing/2014/main" id="{AE31CBB5-D1C5-4D91-A66D-20C038E7C7C3}"/>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b-NO"/>
          </a:p>
        </p:txBody>
      </p:sp>
      <p:pic>
        <p:nvPicPr>
          <p:cNvPr id="12" name="Bilde 11">
            <a:extLst>
              <a:ext uri="{FF2B5EF4-FFF2-40B4-BE49-F238E27FC236}">
                <a16:creationId xmlns:a16="http://schemas.microsoft.com/office/drawing/2014/main" id="{39FAC7DE-41CE-47C8-8230-692FC3909F42}"/>
              </a:ext>
            </a:extLst>
          </p:cNvPr>
          <p:cNvPicPr>
            <a:picLocks noChangeAspect="1"/>
          </p:cNvPicPr>
          <p:nvPr/>
        </p:nvPicPr>
        <p:blipFill>
          <a:blip r:embed="rId3"/>
          <a:stretch>
            <a:fillRect/>
          </a:stretch>
        </p:blipFill>
        <p:spPr>
          <a:xfrm>
            <a:off x="543243" y="3010408"/>
            <a:ext cx="3297237" cy="2052263"/>
          </a:xfrm>
          <a:prstGeom prst="rect">
            <a:avLst/>
          </a:prstGeom>
        </p:spPr>
      </p:pic>
      <p:pic>
        <p:nvPicPr>
          <p:cNvPr id="10" name="Bilde 9">
            <a:extLst>
              <a:ext uri="{FF2B5EF4-FFF2-40B4-BE49-F238E27FC236}">
                <a16:creationId xmlns:a16="http://schemas.microsoft.com/office/drawing/2014/main" id="{69C9B377-09C1-4ABC-8044-182EF0CEABC9}"/>
              </a:ext>
            </a:extLst>
          </p:cNvPr>
          <p:cNvPicPr>
            <a:picLocks noChangeAspect="1"/>
          </p:cNvPicPr>
          <p:nvPr/>
        </p:nvPicPr>
        <p:blipFill>
          <a:blip r:embed="rId4"/>
          <a:stretch>
            <a:fillRect/>
          </a:stretch>
        </p:blipFill>
        <p:spPr>
          <a:xfrm>
            <a:off x="4572000" y="3429000"/>
            <a:ext cx="4419632" cy="1162058"/>
          </a:xfrm>
          <a:prstGeom prst="rect">
            <a:avLst/>
          </a:prstGeom>
        </p:spPr>
      </p:pic>
    </p:spTree>
    <p:extLst>
      <p:ext uri="{BB962C8B-B14F-4D97-AF65-F5344CB8AC3E}">
        <p14:creationId xmlns:p14="http://schemas.microsoft.com/office/powerpoint/2010/main" val="99592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Planlegging – aktiviteten </a:t>
            </a:r>
            <a:r>
              <a:rPr lang="nb-NO" i="1" dirty="0"/>
              <a:t>Oppgavestreng</a:t>
            </a:r>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a:xfrm>
            <a:off x="457200" y="2001795"/>
            <a:ext cx="8229600" cy="4409165"/>
          </a:xfrm>
        </p:spPr>
        <p:txBody>
          <a:bodyPr>
            <a:normAutofit fontScale="92500" lnSpcReduction="10000"/>
          </a:bodyPr>
          <a:lstStyle/>
          <a:p>
            <a:pPr marL="0" indent="0">
              <a:buNone/>
            </a:pPr>
            <a:r>
              <a:rPr lang="nb-NO" dirty="0"/>
              <a:t>Gå sammen i grupper på 6-10 personer. </a:t>
            </a:r>
          </a:p>
          <a:p>
            <a:pPr marL="0" indent="0">
              <a:buNone/>
            </a:pPr>
            <a:r>
              <a:rPr lang="nb-NO" dirty="0"/>
              <a:t>Bruk </a:t>
            </a:r>
            <a:r>
              <a:rPr lang="nb-NO" i="1" dirty="0"/>
              <a:t>Undervisningsnotat Modul 7 </a:t>
            </a:r>
            <a:r>
              <a:rPr lang="nb-NO" dirty="0"/>
              <a:t>og planlegg aktiviteten </a:t>
            </a:r>
            <a:r>
              <a:rPr lang="nb-NO" i="1" dirty="0"/>
              <a:t>Oppgavestreng 198+7</a:t>
            </a:r>
            <a:r>
              <a:rPr lang="nb-NO" dirty="0"/>
              <a:t>. Diskuter de ulike momentene i undervisningsnotatet og bli enig om et felles notat. </a:t>
            </a:r>
          </a:p>
          <a:p>
            <a:pPr marL="0" lvl="0" indent="0">
              <a:buNone/>
            </a:pPr>
            <a:r>
              <a:rPr lang="nb-NO" dirty="0"/>
              <a:t>Tenk gjennom</a:t>
            </a:r>
          </a:p>
          <a:p>
            <a:pPr marL="342900" lvl="0" indent="-342900">
              <a:lnSpc>
                <a:spcPct val="115000"/>
              </a:lnSpc>
              <a:spcAft>
                <a:spcPts val="800"/>
              </a:spcAft>
              <a:buFont typeface="Symbol" panose="05050102010706020507" pitchFamily="18" charset="2"/>
              <a:buChar char=""/>
            </a:pPr>
            <a:r>
              <a:rPr lang="nb-NO" dirty="0"/>
              <a:t>hvordan en visuell representasjon, for eksempel blokkmodellen, kan være en støtte i argumentasjonen for at strategien gjelder generelt</a:t>
            </a:r>
          </a:p>
          <a:p>
            <a:pPr marL="342900" lvl="0" indent="-342900">
              <a:lnSpc>
                <a:spcPct val="115000"/>
              </a:lnSpc>
              <a:spcAft>
                <a:spcPts val="800"/>
              </a:spcAft>
              <a:buFont typeface="Symbol" panose="05050102010706020507" pitchFamily="18" charset="2"/>
              <a:buChar char=""/>
            </a:pPr>
            <a:r>
              <a:rPr lang="nb-NO" dirty="0"/>
              <a:t>når dere vil bruke samtaletrekket </a:t>
            </a:r>
            <a:r>
              <a:rPr lang="nb-NO" i="1" dirty="0"/>
              <a:t>Snu og snakk</a:t>
            </a:r>
            <a:r>
              <a:rPr lang="nb-NO" dirty="0"/>
              <a:t> </a:t>
            </a:r>
          </a:p>
          <a:p>
            <a:pPr marL="342900" lvl="0" indent="-342900">
              <a:lnSpc>
                <a:spcPct val="115000"/>
              </a:lnSpc>
              <a:spcAft>
                <a:spcPts val="800"/>
              </a:spcAft>
              <a:buFont typeface="Symbol" panose="05050102010706020507" pitchFamily="18" charset="2"/>
              <a:buChar char=""/>
            </a:pPr>
            <a:r>
              <a:rPr lang="nb-NO" dirty="0"/>
              <a:t>en </a:t>
            </a:r>
            <a:r>
              <a:rPr lang="nb-NO" i="1" dirty="0"/>
              <a:t>utsjekksbillett </a:t>
            </a:r>
            <a:r>
              <a:rPr lang="nb-NO" dirty="0"/>
              <a:t>som viser om elevene har forstått strategien </a:t>
            </a:r>
            <a:r>
              <a:rPr lang="nb-NO" i="1" dirty="0"/>
              <a:t>Opprettholde lik verdi</a:t>
            </a:r>
          </a:p>
        </p:txBody>
      </p:sp>
    </p:spTree>
    <p:extLst>
      <p:ext uri="{BB962C8B-B14F-4D97-AF65-F5344CB8AC3E}">
        <p14:creationId xmlns:p14="http://schemas.microsoft.com/office/powerpoint/2010/main" val="2290945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8F9AB20-FB0D-44DC-BD53-6B80D5383E56}"/>
              </a:ext>
            </a:extLst>
          </p:cNvPr>
          <p:cNvSpPr>
            <a:spLocks noGrp="1"/>
          </p:cNvSpPr>
          <p:nvPr>
            <p:ph type="title"/>
          </p:nvPr>
        </p:nvSpPr>
        <p:spPr/>
        <p:txBody>
          <a:bodyPr/>
          <a:lstStyle/>
          <a:p>
            <a:r>
              <a:rPr lang="nb-NO" dirty="0"/>
              <a:t>Eksempel på utsjekksbillett</a:t>
            </a:r>
          </a:p>
        </p:txBody>
      </p:sp>
      <p:sp>
        <p:nvSpPr>
          <p:cNvPr id="3" name="Plassholder for innhold 2">
            <a:extLst>
              <a:ext uri="{FF2B5EF4-FFF2-40B4-BE49-F238E27FC236}">
                <a16:creationId xmlns:a16="http://schemas.microsoft.com/office/drawing/2014/main" id="{5225B751-23C6-483F-997F-8740C0BB29EB}"/>
              </a:ext>
            </a:extLst>
          </p:cNvPr>
          <p:cNvSpPr>
            <a:spLocks noGrp="1"/>
          </p:cNvSpPr>
          <p:nvPr>
            <p:ph idx="1"/>
          </p:nvPr>
        </p:nvSpPr>
        <p:spPr>
          <a:xfrm>
            <a:off x="873760" y="2001795"/>
            <a:ext cx="6675120" cy="4017079"/>
          </a:xfrm>
        </p:spPr>
        <p:txBody>
          <a:bodyPr/>
          <a:lstStyle/>
          <a:p>
            <a:pPr marL="0" lvl="0" indent="0" algn="ctr">
              <a:buNone/>
            </a:pPr>
            <a:r>
              <a:rPr lang="nb-NO" dirty="0"/>
              <a:t>Forklar hvordan du vil bruke strategien til å regne ut </a:t>
            </a:r>
            <a:r>
              <a:rPr lang="nb-NO" sz="4000" dirty="0"/>
              <a:t>275 + 29</a:t>
            </a:r>
          </a:p>
        </p:txBody>
      </p:sp>
    </p:spTree>
    <p:extLst>
      <p:ext uri="{BB962C8B-B14F-4D97-AF65-F5344CB8AC3E}">
        <p14:creationId xmlns:p14="http://schemas.microsoft.com/office/powerpoint/2010/main" val="3280106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Planlegging fortsetter</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p:txBody>
          <a:bodyPr>
            <a:normAutofit/>
          </a:bodyPr>
          <a:lstStyle/>
          <a:p>
            <a:pPr marL="0" indent="0">
              <a:buNone/>
            </a:pPr>
            <a:r>
              <a:rPr lang="nb-NO" dirty="0"/>
              <a:t>Alle deltakerne noterer det dere blir enige om i undervisningsnotatet. La én av deltakerne passe tiden, slik at dere får god tid til å drøfte alle fasene i undervisningsøkta.</a:t>
            </a:r>
            <a:br>
              <a:rPr lang="nb-NO" dirty="0"/>
            </a:br>
            <a:endParaRPr lang="nb-NO" dirty="0"/>
          </a:p>
          <a:p>
            <a:pPr marL="0" indent="0">
              <a:buNone/>
            </a:pPr>
            <a:r>
              <a:rPr lang="nb-NO" dirty="0"/>
              <a:t>Velg til slutt hvem av dere som skal lede en øving mens kollegene er «elever». </a:t>
            </a:r>
          </a:p>
          <a:p>
            <a:endParaRPr lang="nb-NO" dirty="0"/>
          </a:p>
        </p:txBody>
      </p:sp>
    </p:spTree>
    <p:extLst>
      <p:ext uri="{BB962C8B-B14F-4D97-AF65-F5344CB8AC3E}">
        <p14:creationId xmlns:p14="http://schemas.microsoft.com/office/powerpoint/2010/main" val="1620937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4. Øving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descr="Et bilde som inneholder objekt, klokke, stor&#10;&#10;Automatisk generert beskrivelse">
            <a:extLst>
              <a:ext uri="{FF2B5EF4-FFF2-40B4-BE49-F238E27FC236}">
                <a16:creationId xmlns:a16="http://schemas.microsoft.com/office/drawing/2014/main" id="{F23091C3-99DA-4753-A0BA-6D77F143BD88}"/>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2069218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Øve med kolleger</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p:txBody>
          <a:bodyPr>
            <a:normAutofit/>
          </a:bodyPr>
          <a:lstStyle/>
          <a:p>
            <a:pPr marL="0" indent="0">
              <a:buNone/>
            </a:pPr>
            <a:r>
              <a:rPr lang="nb-NO" dirty="0"/>
              <a:t>Deltakerne i planleggingsgruppen øver på aktiviteten. En eller to deltakere har rollen som lærer, resten er «elever». «Læreren» følger undervisningsnotatet og gjennomfører aktiviteten slik gruppen har planlagt. Undervisningsnotatet kan justeres etter erfaringene dere gjør under øvingen. </a:t>
            </a:r>
          </a:p>
          <a:p>
            <a:endParaRPr lang="nb-NO" dirty="0"/>
          </a:p>
        </p:txBody>
      </p:sp>
    </p:spTree>
    <p:extLst>
      <p:ext uri="{BB962C8B-B14F-4D97-AF65-F5344CB8AC3E}">
        <p14:creationId xmlns:p14="http://schemas.microsoft.com/office/powerpoint/2010/main" val="1568957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Time-Out</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165325"/>
          </a:xfrm>
        </p:spPr>
        <p:txBody>
          <a:bodyPr>
            <a:normAutofit/>
          </a:bodyPr>
          <a:lstStyle/>
          <a:p>
            <a:pPr marL="0" indent="0">
              <a:buNone/>
            </a:pPr>
            <a:r>
              <a:rPr lang="nb-NO" dirty="0"/>
              <a:t>Både «læreren» og «elevene» kan be om Time-Out. Da tar dere et kort avbrekk for å avklare viktige spørsmål eller minne om ting gruppen er blitt enige om under planleggingen. </a:t>
            </a:r>
          </a:p>
          <a:p>
            <a:pPr marL="0" indent="0">
              <a:buNone/>
            </a:pPr>
            <a:endParaRPr lang="nb-NO" dirty="0"/>
          </a:p>
          <a:p>
            <a:pPr marL="0" indent="0">
              <a:buNone/>
            </a:pPr>
            <a:r>
              <a:rPr lang="nb-NO" dirty="0"/>
              <a:t>Det kan for eksempel dreie seg om hvordan dere vil</a:t>
            </a:r>
          </a:p>
          <a:p>
            <a:pPr lvl="0"/>
            <a:r>
              <a:rPr lang="nb-NO" dirty="0"/>
              <a:t>introdusere en visuell representasjon for regnestykkene</a:t>
            </a:r>
          </a:p>
          <a:p>
            <a:pPr lvl="0"/>
            <a:r>
              <a:rPr lang="nb-NO" dirty="0"/>
              <a:t>utfordre elevene til å bruke den visuelle representasjonen når de argumenterer for at strategien gjelder generelt</a:t>
            </a:r>
          </a:p>
          <a:p>
            <a:pPr lvl="0"/>
            <a:r>
              <a:rPr lang="nb-NO" dirty="0"/>
              <a:t>vurdere elevenes argument</a:t>
            </a:r>
          </a:p>
        </p:txBody>
      </p:sp>
    </p:spTree>
    <p:extLst>
      <p:ext uri="{BB962C8B-B14F-4D97-AF65-F5344CB8AC3E}">
        <p14:creationId xmlns:p14="http://schemas.microsoft.com/office/powerpoint/2010/main" val="2815299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12AC12E-EFC9-48BE-9E8F-9FA04D1931ED}"/>
              </a:ext>
            </a:extLst>
          </p:cNvPr>
          <p:cNvSpPr>
            <a:spLocks noGrp="1"/>
          </p:cNvSpPr>
          <p:nvPr>
            <p:ph type="title"/>
          </p:nvPr>
        </p:nvSpPr>
        <p:spPr/>
        <p:txBody>
          <a:bodyPr/>
          <a:lstStyle/>
          <a:p>
            <a:r>
              <a:rPr lang="nb-NO" dirty="0"/>
              <a:t>Om modulen</a:t>
            </a:r>
          </a:p>
        </p:txBody>
      </p:sp>
      <p:sp>
        <p:nvSpPr>
          <p:cNvPr id="5" name="Plassholder for innhold 4">
            <a:extLst>
              <a:ext uri="{FF2B5EF4-FFF2-40B4-BE49-F238E27FC236}">
                <a16:creationId xmlns:a16="http://schemas.microsoft.com/office/drawing/2014/main" id="{0BD586C4-3C92-4F0B-9B51-A49813BDAD90}"/>
              </a:ext>
            </a:extLst>
          </p:cNvPr>
          <p:cNvSpPr>
            <a:spLocks noGrp="1"/>
          </p:cNvSpPr>
          <p:nvPr>
            <p:ph idx="1"/>
          </p:nvPr>
        </p:nvSpPr>
        <p:spPr/>
        <p:txBody>
          <a:bodyPr/>
          <a:lstStyle/>
          <a:p>
            <a:pPr marL="0" indent="0">
              <a:buNone/>
            </a:pPr>
            <a:r>
              <a:rPr lang="nb-NO" dirty="0"/>
              <a:t>Denne modulen legger spesielt vekt på</a:t>
            </a:r>
          </a:p>
          <a:p>
            <a:pPr lvl="0"/>
            <a:r>
              <a:rPr lang="nb-NO" dirty="0"/>
              <a:t>kjerneelementet </a:t>
            </a:r>
            <a:r>
              <a:rPr lang="nb-NO" i="1" dirty="0"/>
              <a:t>Abstraksjon og Generalisering </a:t>
            </a:r>
            <a:endParaRPr lang="nb-NO" dirty="0"/>
          </a:p>
          <a:p>
            <a:pPr lvl="0"/>
            <a:r>
              <a:rPr lang="nb-NO" dirty="0"/>
              <a:t>samtaletypen </a:t>
            </a:r>
            <a:r>
              <a:rPr lang="nb-NO" i="1" dirty="0"/>
              <a:t>Hvorfor? La oss begrunne</a:t>
            </a:r>
            <a:endParaRPr lang="nb-NO" dirty="0"/>
          </a:p>
          <a:p>
            <a:pPr lvl="0"/>
            <a:r>
              <a:rPr lang="nb-NO" dirty="0"/>
              <a:t>samtaletrekket </a:t>
            </a:r>
            <a:r>
              <a:rPr lang="nb-NO" i="1" dirty="0"/>
              <a:t>Snu og snakk</a:t>
            </a:r>
            <a:endParaRPr lang="nb-NO" dirty="0"/>
          </a:p>
          <a:p>
            <a:endParaRPr lang="nb-NO" dirty="0"/>
          </a:p>
        </p:txBody>
      </p:sp>
    </p:spTree>
    <p:extLst>
      <p:ext uri="{BB962C8B-B14F-4D97-AF65-F5344CB8AC3E}">
        <p14:creationId xmlns:p14="http://schemas.microsoft.com/office/powerpoint/2010/main" val="163838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Tips til utprøvingen</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547051"/>
          </a:xfrm>
        </p:spPr>
        <p:txBody>
          <a:bodyPr>
            <a:normAutofit/>
          </a:bodyPr>
          <a:lstStyle/>
          <a:p>
            <a:pPr marL="0" lvl="0" indent="0">
              <a:buNone/>
            </a:pPr>
            <a:r>
              <a:rPr lang="nb-NO" dirty="0"/>
              <a:t>Opplegget skal prøves ut med elever før dere møtes til oppsummering </a:t>
            </a:r>
            <a:r>
              <a:rPr lang="nb-NO"/>
              <a:t>etter utprøvingen.</a:t>
            </a:r>
            <a:endParaRPr lang="nb-NO" dirty="0"/>
          </a:p>
          <a:p>
            <a:pPr marL="0" lvl="0" indent="0">
              <a:buNone/>
            </a:pPr>
            <a:endParaRPr lang="nb-NO" dirty="0"/>
          </a:p>
          <a:p>
            <a:pPr marL="0" lvl="0" indent="0">
              <a:buNone/>
            </a:pPr>
            <a:r>
              <a:rPr lang="nb-NO" dirty="0"/>
              <a:t>Læringsutbyttet for lærerne vil bli bedre om (deler av) planleggingsgruppen deltar når opplegget prøves ut med elevene. </a:t>
            </a:r>
          </a:p>
          <a:p>
            <a:pPr marL="0" lvl="0" indent="0">
              <a:buNone/>
            </a:pPr>
            <a:endParaRPr lang="nb-NO" dirty="0"/>
          </a:p>
          <a:p>
            <a:pPr marL="0" lvl="0" indent="0">
              <a:buNone/>
            </a:pPr>
            <a:r>
              <a:rPr lang="nb-NO" dirty="0"/>
              <a:t>Time-out kan også bli benyttet under utprøvingen.</a:t>
            </a:r>
          </a:p>
        </p:txBody>
      </p:sp>
    </p:spTree>
    <p:extLst>
      <p:ext uri="{BB962C8B-B14F-4D97-AF65-F5344CB8AC3E}">
        <p14:creationId xmlns:p14="http://schemas.microsoft.com/office/powerpoint/2010/main" val="3010719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5. Utprøving med elever</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a:extLst>
              <a:ext uri="{FF2B5EF4-FFF2-40B4-BE49-F238E27FC236}">
                <a16:creationId xmlns:a16="http://schemas.microsoft.com/office/drawing/2014/main" id="{406F5372-45B8-425E-A627-6ADD0F5AE5F6}"/>
              </a:ext>
            </a:extLst>
          </p:cNvPr>
          <p:cNvPicPr>
            <a:picLocks noChangeAspect="1"/>
          </p:cNvPicPr>
          <p:nvPr/>
        </p:nvPicPr>
        <p:blipFill>
          <a:blip r:embed="rId4"/>
          <a:stretch>
            <a:fillRect/>
          </a:stretch>
        </p:blipFill>
        <p:spPr>
          <a:xfrm>
            <a:off x="3007116" y="1629000"/>
            <a:ext cx="3129765" cy="3600000"/>
          </a:xfrm>
          <a:prstGeom prst="rect">
            <a:avLst/>
          </a:prstGeom>
        </p:spPr>
      </p:pic>
    </p:spTree>
    <p:extLst>
      <p:ext uri="{BB962C8B-B14F-4D97-AF65-F5344CB8AC3E}">
        <p14:creationId xmlns:p14="http://schemas.microsoft.com/office/powerpoint/2010/main" val="4070302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65B214-BDCB-45B6-880C-A50AAC69BFA5}"/>
              </a:ext>
            </a:extLst>
          </p:cNvPr>
          <p:cNvSpPr>
            <a:spLocks noGrp="1"/>
          </p:cNvSpPr>
          <p:nvPr>
            <p:ph type="title"/>
          </p:nvPr>
        </p:nvSpPr>
        <p:spPr>
          <a:xfrm>
            <a:off x="457200" y="754593"/>
            <a:ext cx="8229600" cy="927310"/>
          </a:xfrm>
        </p:spPr>
        <p:txBody>
          <a:bodyPr/>
          <a:lstStyle/>
          <a:p>
            <a:r>
              <a:rPr lang="nb-NO" dirty="0"/>
              <a:t>Utprøving med elever</a:t>
            </a:r>
          </a:p>
        </p:txBody>
      </p:sp>
      <p:sp>
        <p:nvSpPr>
          <p:cNvPr id="3" name="Plassholder for innhold 2">
            <a:extLst>
              <a:ext uri="{FF2B5EF4-FFF2-40B4-BE49-F238E27FC236}">
                <a16:creationId xmlns:a16="http://schemas.microsoft.com/office/drawing/2014/main" id="{6C681C38-3BA6-40B7-AD6E-676D5E71E3C4}"/>
              </a:ext>
            </a:extLst>
          </p:cNvPr>
          <p:cNvSpPr>
            <a:spLocks noGrp="1"/>
          </p:cNvSpPr>
          <p:nvPr>
            <p:ph idx="1"/>
          </p:nvPr>
        </p:nvSpPr>
        <p:spPr>
          <a:xfrm>
            <a:off x="457200" y="1838960"/>
            <a:ext cx="8229600" cy="4650527"/>
          </a:xfrm>
        </p:spPr>
        <p:txBody>
          <a:bodyPr>
            <a:normAutofit fontScale="92500" lnSpcReduction="20000"/>
          </a:bodyPr>
          <a:lstStyle/>
          <a:p>
            <a:pPr marL="0" indent="0">
              <a:buNone/>
            </a:pPr>
            <a:r>
              <a:rPr lang="nb-NO" dirty="0"/>
              <a:t>Bruk undervisningsnotatet og gjennomfør aktiviteten slik gruppen har planlagt. Bruk Time-Out om dere er flere sammen om utprøvingen. </a:t>
            </a:r>
          </a:p>
          <a:p>
            <a:pPr marL="0" indent="0">
              <a:lnSpc>
                <a:spcPct val="107000"/>
              </a:lnSpc>
              <a:spcBef>
                <a:spcPts val="0"/>
              </a:spcBef>
              <a:spcAft>
                <a:spcPts val="800"/>
              </a:spcAft>
              <a:buNone/>
            </a:pPr>
            <a:r>
              <a:rPr lang="nb-NO" dirty="0"/>
              <a:t>Dere kan for eksempel diskutere hvordan dere kan</a:t>
            </a:r>
          </a:p>
          <a:p>
            <a:pPr>
              <a:lnSpc>
                <a:spcPct val="107000"/>
              </a:lnSpc>
              <a:spcBef>
                <a:spcPts val="0"/>
              </a:spcBef>
              <a:spcAft>
                <a:spcPts val="800"/>
              </a:spcAft>
            </a:pPr>
            <a:r>
              <a:rPr lang="nb-NO" dirty="0"/>
              <a:t>representere det elevene ser</a:t>
            </a:r>
          </a:p>
          <a:p>
            <a:pPr>
              <a:lnSpc>
                <a:spcPct val="107000"/>
              </a:lnSpc>
              <a:spcBef>
                <a:spcPts val="0"/>
              </a:spcBef>
              <a:spcAft>
                <a:spcPts val="800"/>
              </a:spcAft>
            </a:pPr>
            <a:r>
              <a:rPr lang="nb-NO" dirty="0"/>
              <a:t>gi passende respons </a:t>
            </a:r>
          </a:p>
          <a:p>
            <a:pPr>
              <a:lnSpc>
                <a:spcPct val="107000"/>
              </a:lnSpc>
              <a:spcBef>
                <a:spcPts val="0"/>
              </a:spcBef>
              <a:spcAft>
                <a:spcPts val="800"/>
              </a:spcAft>
            </a:pPr>
            <a:r>
              <a:rPr lang="nb-NO" dirty="0"/>
              <a:t>invitere flere elever inn i samtalen</a:t>
            </a:r>
          </a:p>
          <a:p>
            <a:pPr marL="0" indent="0">
              <a:lnSpc>
                <a:spcPct val="107000"/>
              </a:lnSpc>
              <a:spcBef>
                <a:spcPts val="0"/>
              </a:spcBef>
              <a:spcAft>
                <a:spcPts val="800"/>
              </a:spcAft>
              <a:buNone/>
            </a:pPr>
            <a:r>
              <a:rPr lang="nb-NO" dirty="0"/>
              <a:t>Dokumentasjon</a:t>
            </a:r>
          </a:p>
          <a:p>
            <a:pPr lvl="0"/>
            <a:r>
              <a:rPr lang="nb-NO" dirty="0"/>
              <a:t>Bruk gjerne mobil og ta lydopptak under gjennomføringen.</a:t>
            </a:r>
          </a:p>
          <a:p>
            <a:pPr lvl="0"/>
            <a:r>
              <a:rPr lang="nb-NO" dirty="0"/>
              <a:t>Noter etter utprøvingen hva du mener du lyktes med og hva som var utfordrende.</a:t>
            </a:r>
          </a:p>
          <a:p>
            <a:pPr lvl="0"/>
            <a:r>
              <a:rPr lang="nb-NO" dirty="0"/>
              <a:t>Ta bilde av det tavlene/plakatene etter at aktiviteten er prøvd ut</a:t>
            </a:r>
          </a:p>
          <a:p>
            <a:pPr lvl="0"/>
            <a:endParaRPr lang="nb-NO" dirty="0"/>
          </a:p>
          <a:p>
            <a:pPr marL="0" indent="0">
              <a:buNone/>
            </a:pPr>
            <a:r>
              <a:rPr lang="nb-NO" dirty="0"/>
              <a:t>Er dere flere sammen bør dere lage et felles notat.</a:t>
            </a:r>
          </a:p>
          <a:p>
            <a:endParaRPr lang="nb-NO" dirty="0"/>
          </a:p>
        </p:txBody>
      </p:sp>
    </p:spTree>
    <p:extLst>
      <p:ext uri="{BB962C8B-B14F-4D97-AF65-F5344CB8AC3E}">
        <p14:creationId xmlns:p14="http://schemas.microsoft.com/office/powerpoint/2010/main" val="1023416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6. Vurdering/refleksjon</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descr="Et bilde som inneholder objekt, klokke, stor&#10;&#10;Automatisk generert beskrivelse">
            <a:extLst>
              <a:ext uri="{FF2B5EF4-FFF2-40B4-BE49-F238E27FC236}">
                <a16:creationId xmlns:a16="http://schemas.microsoft.com/office/drawing/2014/main" id="{F23091C3-99DA-4753-A0BA-6D77F143BD88}"/>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3644455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normAutofit/>
          </a:bodyPr>
          <a:lstStyle/>
          <a:p>
            <a:r>
              <a:rPr lang="nb-NO" dirty="0"/>
              <a:t>Vurdering/refleksjon i grupper</a:t>
            </a:r>
            <a:br>
              <a:rPr lang="nb-NO" dirty="0"/>
            </a:br>
            <a:r>
              <a:rPr lang="nb-NO" sz="2000" dirty="0"/>
              <a:t>(20 minutter)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174514"/>
            <a:ext cx="8229600" cy="4571725"/>
          </a:xfrm>
        </p:spPr>
        <p:txBody>
          <a:bodyPr>
            <a:normAutofit fontScale="92500"/>
          </a:bodyPr>
          <a:lstStyle/>
          <a:p>
            <a:pPr marL="0" indent="0">
              <a:buNone/>
            </a:pPr>
            <a:r>
              <a:rPr lang="nb-NO" dirty="0"/>
              <a:t>Deltakerne deler erfaringene fra utprøvingen i planleggingsgruppene. Ta runden slik at alle får presentere sine tanker og erfaringer. </a:t>
            </a:r>
          </a:p>
          <a:p>
            <a:pPr marL="342900" lvl="0" indent="-342900">
              <a:lnSpc>
                <a:spcPct val="107000"/>
              </a:lnSpc>
              <a:buSzPts val="1000"/>
              <a:buFont typeface="Symbol" panose="05050102010706020507" pitchFamily="18" charset="2"/>
              <a:buChar char=""/>
              <a:tabLst>
                <a:tab pos="457200" algn="l"/>
              </a:tabLst>
            </a:pPr>
            <a:r>
              <a:rPr lang="nb-NO" dirty="0"/>
              <a:t>Hva viser utsjekksbilletten om elevenes forståelse av strategien </a:t>
            </a:r>
            <a:r>
              <a:rPr lang="nb-NO" i="1" dirty="0"/>
              <a:t>Opprettholde lik verdi</a:t>
            </a:r>
            <a:r>
              <a:rPr lang="nb-NO" dirty="0"/>
              <a:t>? </a:t>
            </a:r>
          </a:p>
          <a:p>
            <a:pPr marL="342900" lvl="0" indent="-342900">
              <a:lnSpc>
                <a:spcPct val="107000"/>
              </a:lnSpc>
              <a:buSzPts val="1000"/>
              <a:buFont typeface="Symbol" panose="05050102010706020507" pitchFamily="18" charset="2"/>
              <a:buChar char=""/>
              <a:tabLst>
                <a:tab pos="457200" algn="l"/>
              </a:tabLst>
            </a:pPr>
            <a:r>
              <a:rPr lang="nb-NO" dirty="0"/>
              <a:t>På hvilken måte var den visuelle representasjonen en støtte i elevenes argumentasjon for at strategien gjelder generelt? </a:t>
            </a:r>
          </a:p>
          <a:p>
            <a:pPr marL="342900" lvl="0" indent="-342900">
              <a:lnSpc>
                <a:spcPct val="107000"/>
              </a:lnSpc>
              <a:spcAft>
                <a:spcPts val="800"/>
              </a:spcAft>
              <a:buSzPts val="1000"/>
              <a:buFont typeface="Symbol" panose="05050102010706020507" pitchFamily="18" charset="2"/>
              <a:buChar char=""/>
              <a:tabLst>
                <a:tab pos="457200" algn="l"/>
              </a:tabLst>
            </a:pPr>
            <a:r>
              <a:rPr lang="nb-NO" dirty="0"/>
              <a:t>Gjennomførte dere aktiviteten slik dere planla? Hva skyldes eventuelle avvik?</a:t>
            </a:r>
          </a:p>
          <a:p>
            <a:pPr lvl="0"/>
            <a:endParaRPr lang="nb-NO" dirty="0"/>
          </a:p>
          <a:p>
            <a:pPr marL="0" indent="0">
              <a:buNone/>
            </a:pPr>
            <a:r>
              <a:rPr lang="nb-NO" dirty="0"/>
              <a:t>Hver gruppe noterer to-tre momenter dere vil dele med resten av kollegiet.</a:t>
            </a:r>
          </a:p>
        </p:txBody>
      </p:sp>
    </p:spTree>
    <p:extLst>
      <p:ext uri="{BB962C8B-B14F-4D97-AF65-F5344CB8AC3E}">
        <p14:creationId xmlns:p14="http://schemas.microsoft.com/office/powerpoint/2010/main" val="2786939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normAutofit/>
          </a:bodyPr>
          <a:lstStyle/>
          <a:p>
            <a:r>
              <a:rPr lang="nb-NO" dirty="0"/>
              <a:t>Vurdering/refleksjon i plenum</a:t>
            </a:r>
            <a:br>
              <a:rPr lang="nb-NO" dirty="0"/>
            </a:br>
            <a:r>
              <a:rPr lang="nb-NO" sz="2000" dirty="0"/>
              <a:t>(10 minutter)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428239"/>
            <a:ext cx="8229600" cy="4042229"/>
          </a:xfrm>
        </p:spPr>
        <p:txBody>
          <a:bodyPr>
            <a:normAutofit/>
          </a:bodyPr>
          <a:lstStyle/>
          <a:p>
            <a:pPr marL="0" indent="0">
              <a:buNone/>
            </a:pPr>
            <a:r>
              <a:rPr lang="nb-NO" dirty="0"/>
              <a:t>Hver gruppe deler momentene dere har valgt med kollegene.</a:t>
            </a:r>
          </a:p>
          <a:p>
            <a:endParaRPr lang="nb-NO" dirty="0"/>
          </a:p>
        </p:txBody>
      </p:sp>
    </p:spTree>
    <p:extLst>
      <p:ext uri="{BB962C8B-B14F-4D97-AF65-F5344CB8AC3E}">
        <p14:creationId xmlns:p14="http://schemas.microsoft.com/office/powerpoint/2010/main" val="3865610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Neste modul</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10;&#10;Automatisk generert beskrivelse">
            <a:extLst>
              <a:ext uri="{FF2B5EF4-FFF2-40B4-BE49-F238E27FC236}">
                <a16:creationId xmlns:a16="http://schemas.microsoft.com/office/drawing/2014/main" id="{45340AE3-CD3F-45A6-9F2F-E224796B6C7B}"/>
              </a:ext>
            </a:extLst>
          </p:cNvPr>
          <p:cNvPicPr>
            <a:picLocks noChangeAspect="1"/>
          </p:cNvPicPr>
          <p:nvPr/>
        </p:nvPicPr>
        <p:blipFill>
          <a:blip r:embed="rId4"/>
          <a:stretch>
            <a:fillRect/>
          </a:stretch>
        </p:blipFill>
        <p:spPr>
          <a:xfrm>
            <a:off x="-1" y="1263782"/>
            <a:ext cx="9144000" cy="4069180"/>
          </a:xfrm>
          <a:prstGeom prst="rect">
            <a:avLst/>
          </a:prstGeom>
        </p:spPr>
      </p:pic>
      <p:sp>
        <p:nvSpPr>
          <p:cNvPr id="6" name="Rektangel 5">
            <a:extLst>
              <a:ext uri="{FF2B5EF4-FFF2-40B4-BE49-F238E27FC236}">
                <a16:creationId xmlns:a16="http://schemas.microsoft.com/office/drawing/2014/main" id="{F4A8DC6F-22C1-4013-AFF7-DD8DAA58DF3D}"/>
              </a:ext>
            </a:extLst>
          </p:cNvPr>
          <p:cNvSpPr/>
          <p:nvPr/>
        </p:nvSpPr>
        <p:spPr>
          <a:xfrm>
            <a:off x="4087765" y="3244334"/>
            <a:ext cx="3810851" cy="553998"/>
          </a:xfrm>
          <a:prstGeom prst="rect">
            <a:avLst/>
          </a:prstGeom>
        </p:spPr>
        <p:txBody>
          <a:bodyPr wrap="none">
            <a:spAutoFit/>
          </a:bodyPr>
          <a:lstStyle/>
          <a:p>
            <a:r>
              <a:rPr lang="nb-NO" sz="3000" dirty="0">
                <a:solidFill>
                  <a:schemeClr val="bg1"/>
                </a:solidFill>
                <a:latin typeface="Calibri" panose="020F0502020204030204" pitchFamily="34" charset="0"/>
                <a:ea typeface="Calibri" panose="020F0502020204030204" pitchFamily="34" charset="0"/>
                <a:cs typeface="Times New Roman" panose="02020603050405020304" pitchFamily="18" charset="0"/>
              </a:rPr>
              <a:t>Modul 8 Problemløsing</a:t>
            </a:r>
            <a:endParaRPr lang="nb-NO" sz="3000" dirty="0">
              <a:solidFill>
                <a:schemeClr val="bg1"/>
              </a:solidFill>
            </a:endParaRPr>
          </a:p>
        </p:txBody>
      </p:sp>
    </p:spTree>
    <p:extLst>
      <p:ext uri="{BB962C8B-B14F-4D97-AF65-F5344CB8AC3E}">
        <p14:creationId xmlns:p14="http://schemas.microsoft.com/office/powerpoint/2010/main" val="157627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1B292F-7E01-46DA-9A86-17948127E8F6}"/>
              </a:ext>
            </a:extLst>
          </p:cNvPr>
          <p:cNvSpPr>
            <a:spLocks noGrp="1"/>
          </p:cNvSpPr>
          <p:nvPr>
            <p:ph type="title"/>
          </p:nvPr>
        </p:nvSpPr>
        <p:spPr/>
        <p:txBody>
          <a:bodyPr/>
          <a:lstStyle/>
          <a:p>
            <a:r>
              <a:rPr lang="nb-NO" dirty="0"/>
              <a:t>Mål</a:t>
            </a:r>
          </a:p>
        </p:txBody>
      </p:sp>
      <p:sp>
        <p:nvSpPr>
          <p:cNvPr id="3" name="Plassholder for innhold 2">
            <a:extLst>
              <a:ext uri="{FF2B5EF4-FFF2-40B4-BE49-F238E27FC236}">
                <a16:creationId xmlns:a16="http://schemas.microsoft.com/office/drawing/2014/main" id="{411BB7A2-7DF6-4709-93CC-D70ABD4F31B1}"/>
              </a:ext>
            </a:extLst>
          </p:cNvPr>
          <p:cNvSpPr>
            <a:spLocks noGrp="1"/>
          </p:cNvSpPr>
          <p:nvPr>
            <p:ph idx="1"/>
          </p:nvPr>
        </p:nvSpPr>
        <p:spPr/>
        <p:txBody>
          <a:bodyPr/>
          <a:lstStyle/>
          <a:p>
            <a:pPr marL="0" indent="0">
              <a:buNone/>
            </a:pPr>
            <a:r>
              <a:rPr lang="nb-NO" dirty="0"/>
              <a:t>Målet med denne modulen er at deltakerne skal</a:t>
            </a:r>
          </a:p>
          <a:p>
            <a:pPr lvl="0"/>
            <a:r>
              <a:rPr lang="nb-NO" dirty="0"/>
              <a:t>lære å planlegge og lede en matematisk samtale med fokus på generalisering </a:t>
            </a:r>
          </a:p>
          <a:p>
            <a:pPr lvl="0"/>
            <a:r>
              <a:rPr lang="nb-NO" dirty="0"/>
              <a:t>lære hvordan representasjoner kan brukes for å begrunne at en strategi gjelder generelt</a:t>
            </a:r>
          </a:p>
          <a:p>
            <a:endParaRPr lang="nb-NO" dirty="0"/>
          </a:p>
        </p:txBody>
      </p:sp>
    </p:spTree>
    <p:extLst>
      <p:ext uri="{BB962C8B-B14F-4D97-AF65-F5344CB8AC3E}">
        <p14:creationId xmlns:p14="http://schemas.microsoft.com/office/powerpoint/2010/main" val="276066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1. Forberedelse</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 klokke, stor&#10;&#10;Automatisk generert beskrivelse">
            <a:extLst>
              <a:ext uri="{FF2B5EF4-FFF2-40B4-BE49-F238E27FC236}">
                <a16:creationId xmlns:a16="http://schemas.microsoft.com/office/drawing/2014/main" id="{BF441D87-9A6D-460B-8E29-32D87482579E}"/>
              </a:ext>
            </a:extLst>
          </p:cNvPr>
          <p:cNvPicPr>
            <a:picLocks noChangeAspect="1"/>
          </p:cNvPicPr>
          <p:nvPr/>
        </p:nvPicPr>
        <p:blipFill>
          <a:blip r:embed="rId4"/>
          <a:stretch>
            <a:fillRect/>
          </a:stretch>
        </p:blipFill>
        <p:spPr>
          <a:xfrm>
            <a:off x="3084740" y="1629000"/>
            <a:ext cx="2974517" cy="3600000"/>
          </a:xfrm>
          <a:prstGeom prst="rect">
            <a:avLst/>
          </a:prstGeom>
        </p:spPr>
      </p:pic>
    </p:spTree>
    <p:extLst>
      <p:ext uri="{BB962C8B-B14F-4D97-AF65-F5344CB8AC3E}">
        <p14:creationId xmlns:p14="http://schemas.microsoft.com/office/powerpoint/2010/main" val="1380968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D2BFEF-88B4-4791-95C2-EBCDC50B526D}"/>
              </a:ext>
            </a:extLst>
          </p:cNvPr>
          <p:cNvSpPr>
            <a:spLocks noGrp="1"/>
          </p:cNvSpPr>
          <p:nvPr>
            <p:ph type="title"/>
          </p:nvPr>
        </p:nvSpPr>
        <p:spPr/>
        <p:txBody>
          <a:bodyPr/>
          <a:lstStyle/>
          <a:p>
            <a:r>
              <a:rPr lang="nb-NO" dirty="0"/>
              <a:t>Les, se film og reflekter</a:t>
            </a:r>
          </a:p>
        </p:txBody>
      </p:sp>
      <p:sp>
        <p:nvSpPr>
          <p:cNvPr id="3" name="Plassholder for innhold 2">
            <a:extLst>
              <a:ext uri="{FF2B5EF4-FFF2-40B4-BE49-F238E27FC236}">
                <a16:creationId xmlns:a16="http://schemas.microsoft.com/office/drawing/2014/main" id="{CCC34E25-7E34-41CE-B65F-0D04FA21AE07}"/>
              </a:ext>
            </a:extLst>
          </p:cNvPr>
          <p:cNvSpPr>
            <a:spLocks noGrp="1"/>
          </p:cNvSpPr>
          <p:nvPr>
            <p:ph idx="1"/>
          </p:nvPr>
        </p:nvSpPr>
        <p:spPr>
          <a:xfrm>
            <a:off x="457200" y="2001795"/>
            <a:ext cx="8229600" cy="4409165"/>
          </a:xfrm>
        </p:spPr>
        <p:txBody>
          <a:bodyPr>
            <a:normAutofit fontScale="92500"/>
          </a:bodyPr>
          <a:lstStyle/>
          <a:p>
            <a:pPr marL="0" indent="0">
              <a:buNone/>
            </a:pPr>
            <a:r>
              <a:rPr lang="nb-NO" dirty="0"/>
              <a:t>Individuelt.</a:t>
            </a:r>
          </a:p>
          <a:p>
            <a:pPr marL="0" indent="0">
              <a:spcBef>
                <a:spcPts val="600"/>
              </a:spcBef>
              <a:buNone/>
            </a:pPr>
            <a:r>
              <a:rPr lang="nb-NO" dirty="0"/>
              <a:t>Les artikkelen </a:t>
            </a:r>
            <a:r>
              <a:rPr lang="nb-NO" i="1" dirty="0"/>
              <a:t>Barns strategier i arbeid med tall.</a:t>
            </a:r>
            <a:endParaRPr lang="nb-NO" dirty="0"/>
          </a:p>
          <a:p>
            <a:pPr lvl="0">
              <a:spcBef>
                <a:spcPts val="600"/>
              </a:spcBef>
            </a:pPr>
            <a:r>
              <a:rPr lang="nb-NO" dirty="0"/>
              <a:t>Marker deler du finner spesielt viktige, relevante eller interessante.</a:t>
            </a:r>
          </a:p>
          <a:p>
            <a:pPr>
              <a:spcBef>
                <a:spcPts val="600"/>
              </a:spcBef>
            </a:pPr>
            <a:r>
              <a:rPr lang="nb-NO" dirty="0"/>
              <a:t>Beskriv med egne ord hva</a:t>
            </a:r>
            <a:r>
              <a:rPr lang="nb-NO" i="1" dirty="0"/>
              <a:t> strategien Opprettholde lik verdi </a:t>
            </a:r>
            <a:r>
              <a:rPr lang="nb-NO" dirty="0"/>
              <a:t>går ut på og hvordan en blokkmodell kan representere regneoperasjonen.</a:t>
            </a:r>
          </a:p>
          <a:p>
            <a:pPr marL="0" lvl="0" indent="0">
              <a:spcBef>
                <a:spcPts val="600"/>
              </a:spcBef>
              <a:buNone/>
            </a:pPr>
            <a:endParaRPr lang="nb-NO" dirty="0"/>
          </a:p>
          <a:p>
            <a:pPr marL="0" indent="0">
              <a:spcBef>
                <a:spcPts val="600"/>
              </a:spcBef>
              <a:buFont typeface="Arial"/>
              <a:buNone/>
            </a:pPr>
            <a:r>
              <a:rPr lang="nb-NO" dirty="0"/>
              <a:t>Se filmene:  </a:t>
            </a:r>
            <a:r>
              <a:rPr lang="nb-NO" i="1" dirty="0"/>
              <a:t>Ragnar 5 + 9</a:t>
            </a:r>
            <a:r>
              <a:rPr lang="nb-NO" dirty="0"/>
              <a:t>, </a:t>
            </a:r>
            <a:r>
              <a:rPr lang="nb-NO" i="1" dirty="0"/>
              <a:t>Magnus 5 + 9 </a:t>
            </a:r>
            <a:r>
              <a:rPr lang="nb-NO" dirty="0"/>
              <a:t>og </a:t>
            </a:r>
            <a:r>
              <a:rPr lang="nb-NO" i="1" dirty="0"/>
              <a:t>Maya 5 + 9</a:t>
            </a:r>
            <a:r>
              <a:rPr lang="nb-NO" dirty="0"/>
              <a:t>.</a:t>
            </a:r>
          </a:p>
          <a:p>
            <a:pPr>
              <a:spcBef>
                <a:spcPts val="600"/>
              </a:spcBef>
            </a:pPr>
            <a:r>
              <a:rPr lang="nb-NO" dirty="0"/>
              <a:t>Identifiser hvilke strategier de bruker når de skal addere fem og ni.</a:t>
            </a:r>
          </a:p>
          <a:p>
            <a:pPr marL="0" indent="0">
              <a:buNone/>
            </a:pPr>
            <a:endParaRPr lang="nb-NO" dirty="0"/>
          </a:p>
          <a:p>
            <a:pPr marL="0" indent="0">
              <a:buNone/>
            </a:pPr>
            <a:r>
              <a:rPr lang="nb-NO" dirty="0"/>
              <a:t>Ta notatene med til diskusjon i gruppe/plenum.</a:t>
            </a:r>
          </a:p>
          <a:p>
            <a:pPr marL="0" indent="0">
              <a:buNone/>
            </a:pPr>
            <a:endParaRPr lang="nb-NO" dirty="0"/>
          </a:p>
          <a:p>
            <a:endParaRPr lang="nb-NO" dirty="0"/>
          </a:p>
        </p:txBody>
      </p:sp>
    </p:spTree>
    <p:extLst>
      <p:ext uri="{BB962C8B-B14F-4D97-AF65-F5344CB8AC3E}">
        <p14:creationId xmlns:p14="http://schemas.microsoft.com/office/powerpoint/2010/main" val="2015392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 2. Diskusjon av teori</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descr="Et bilde som inneholder objekt, klokke, stor&#10;&#10;Automatisk generert beskrivelse">
            <a:extLst>
              <a:ext uri="{FF2B5EF4-FFF2-40B4-BE49-F238E27FC236}">
                <a16:creationId xmlns:a16="http://schemas.microsoft.com/office/drawing/2014/main" id="{F23091C3-99DA-4753-A0BA-6D77F143BD88}"/>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2229369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 og filmer i grupper</a:t>
            </a:r>
            <a:br>
              <a:rPr lang="nb-NO" dirty="0"/>
            </a:br>
            <a:r>
              <a:rPr lang="nb-NO" sz="2000" dirty="0"/>
              <a:t>(15 minutter)</a:t>
            </a:r>
            <a:endParaRPr lang="nb-NO" dirty="0"/>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p:txBody>
          <a:bodyPr>
            <a:normAutofit/>
          </a:bodyPr>
          <a:lstStyle/>
          <a:p>
            <a:pPr marL="0" indent="0">
              <a:buNone/>
            </a:pPr>
            <a:r>
              <a:rPr lang="nb-NO" dirty="0"/>
              <a:t>Den som leder modulen sørger for at</a:t>
            </a:r>
            <a:r>
              <a:rPr lang="nb-NO" b="1" dirty="0"/>
              <a:t> </a:t>
            </a:r>
            <a:endParaRPr lang="nb-NO" dirty="0"/>
          </a:p>
          <a:p>
            <a:pPr lvl="0"/>
            <a:r>
              <a:rPr lang="nb-NO" dirty="0"/>
              <a:t>alle i gruppen i tur og orden får si det de har merket seg</a:t>
            </a:r>
          </a:p>
          <a:p>
            <a:pPr lvl="0"/>
            <a:r>
              <a:rPr lang="nb-NO" dirty="0"/>
              <a:t>gruppen holder tiden og passer på at dere først og fremst samtaler om spørsmålene</a:t>
            </a:r>
          </a:p>
          <a:p>
            <a:pPr lvl="0"/>
            <a:r>
              <a:rPr lang="nb-NO" dirty="0"/>
              <a:t>blir enig om hva dere skal løfte fram i plenum og hvem som skal gjøre det</a:t>
            </a:r>
          </a:p>
          <a:p>
            <a:pPr lvl="0"/>
            <a:endParaRPr lang="nb-NO" dirty="0"/>
          </a:p>
          <a:p>
            <a:pPr marL="0" indent="0">
              <a:buNone/>
            </a:pPr>
            <a:r>
              <a:rPr lang="nb-NO" dirty="0"/>
              <a:t>Hvis dere er færre enn ti lærere kan dere gjennomføre samarbeidet som en gruppe uten plenum.</a:t>
            </a:r>
          </a:p>
          <a:p>
            <a:pPr lvl="0"/>
            <a:endParaRPr lang="nb-NO" dirty="0"/>
          </a:p>
          <a:p>
            <a:pPr marL="0" indent="0">
              <a:buNone/>
            </a:pPr>
            <a:endParaRPr lang="nb-NO" dirty="0"/>
          </a:p>
          <a:p>
            <a:endParaRPr lang="nb-NO" dirty="0"/>
          </a:p>
        </p:txBody>
      </p:sp>
    </p:spTree>
    <p:extLst>
      <p:ext uri="{BB962C8B-B14F-4D97-AF65-F5344CB8AC3E}">
        <p14:creationId xmlns:p14="http://schemas.microsoft.com/office/powerpoint/2010/main" val="156790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 og filmer i plenum</a:t>
            </a:r>
            <a:br>
              <a:rPr lang="nb-NO" dirty="0"/>
            </a:br>
            <a:r>
              <a:rPr lang="nb-NO" sz="2000" dirty="0"/>
              <a:t>(15 minutter)</a:t>
            </a:r>
            <a:endParaRPr lang="nb-NO" dirty="0"/>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a:xfrm>
            <a:off x="457200" y="2387600"/>
            <a:ext cx="8229600" cy="3631274"/>
          </a:xfrm>
        </p:spPr>
        <p:txBody>
          <a:bodyPr>
            <a:normAutofit/>
          </a:bodyPr>
          <a:lstStyle/>
          <a:p>
            <a:pPr marL="0" indent="0">
              <a:buNone/>
            </a:pPr>
            <a:r>
              <a:rPr lang="nb-NO" dirty="0"/>
              <a:t>Gruppene deler momentene de har valgt ut.</a:t>
            </a:r>
            <a:br>
              <a:rPr lang="nb-NO" dirty="0"/>
            </a:br>
            <a:r>
              <a:rPr lang="nb-NO" dirty="0"/>
              <a:t>Noter stikkord som dere kan ta med inn i planleggingen.</a:t>
            </a:r>
          </a:p>
          <a:p>
            <a:endParaRPr lang="nb-NO" dirty="0"/>
          </a:p>
        </p:txBody>
      </p:sp>
    </p:spTree>
    <p:extLst>
      <p:ext uri="{BB962C8B-B14F-4D97-AF65-F5344CB8AC3E}">
        <p14:creationId xmlns:p14="http://schemas.microsoft.com/office/powerpoint/2010/main" val="672367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 3. Felles planlegging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klokke&#10;&#10;Automatisk generert beskrivelse">
            <a:extLst>
              <a:ext uri="{FF2B5EF4-FFF2-40B4-BE49-F238E27FC236}">
                <a16:creationId xmlns:a16="http://schemas.microsoft.com/office/drawing/2014/main" id="{365754C8-CBB4-4352-A1FC-3B1489E35B45}"/>
              </a:ext>
            </a:extLst>
          </p:cNvPr>
          <p:cNvPicPr>
            <a:picLocks noChangeAspect="1"/>
          </p:cNvPicPr>
          <p:nvPr/>
        </p:nvPicPr>
        <p:blipFill>
          <a:blip r:embed="rId4"/>
          <a:stretch>
            <a:fillRect/>
          </a:stretch>
        </p:blipFill>
        <p:spPr>
          <a:xfrm>
            <a:off x="2991341" y="1629000"/>
            <a:ext cx="3161316" cy="3600000"/>
          </a:xfrm>
          <a:prstGeom prst="rect">
            <a:avLst/>
          </a:prstGeom>
        </p:spPr>
      </p:pic>
    </p:spTree>
    <p:extLst>
      <p:ext uri="{BB962C8B-B14F-4D97-AF65-F5344CB8AC3E}">
        <p14:creationId xmlns:p14="http://schemas.microsoft.com/office/powerpoint/2010/main" val="610044741"/>
      </p:ext>
    </p:extLst>
  </p:cSld>
  <p:clrMapOvr>
    <a:masterClrMapping/>
  </p:clrMapOvr>
</p:sld>
</file>

<file path=ppt/theme/theme1.xml><?xml version="1.0" encoding="utf-8"?>
<a:theme xmlns:a="http://schemas.openxmlformats.org/drawingml/2006/main" name="Standardtema">
  <a:themeElements>
    <a:clrScheme name="Entro sitt">
      <a:dk1>
        <a:sysClr val="windowText" lastClr="000000"/>
      </a:dk1>
      <a:lt1>
        <a:sysClr val="window" lastClr="FFFFFF"/>
      </a:lt1>
      <a:dk2>
        <a:srgbClr val="73AB48"/>
      </a:dk2>
      <a:lt2>
        <a:srgbClr val="EEECE1"/>
      </a:lt2>
      <a:accent1>
        <a:srgbClr val="8D8F8C"/>
      </a:accent1>
      <a:accent2>
        <a:srgbClr val="C0504D"/>
      </a:accent2>
      <a:accent3>
        <a:srgbClr val="FAF8F7"/>
      </a:accent3>
      <a:accent4>
        <a:srgbClr val="CBCCC6"/>
      </a:accent4>
      <a:accent5>
        <a:srgbClr val="4BACC6"/>
      </a:accent5>
      <a:accent6>
        <a:srgbClr val="F79646"/>
      </a:accent6>
      <a:hlink>
        <a:srgbClr val="447B53"/>
      </a:hlink>
      <a:folHlink>
        <a:srgbClr val="56693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1094</Words>
  <Application>Microsoft Office PowerPoint</Application>
  <PresentationFormat>Skjermfremvisning (4:3)</PresentationFormat>
  <Paragraphs>126</Paragraphs>
  <Slides>26</Slides>
  <Notes>10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26</vt:i4>
      </vt:variant>
    </vt:vector>
  </HeadingPairs>
  <TitlesOfParts>
    <vt:vector size="32" baseType="lpstr">
      <vt:lpstr>Arial</vt:lpstr>
      <vt:lpstr>Calibri</vt:lpstr>
      <vt:lpstr>Corbel</vt:lpstr>
      <vt:lpstr>Symbol</vt:lpstr>
      <vt:lpstr>Woodford Bourne</vt:lpstr>
      <vt:lpstr>Standardtema</vt:lpstr>
      <vt:lpstr>Modul 7 Generalisering</vt:lpstr>
      <vt:lpstr>Om modulen</vt:lpstr>
      <vt:lpstr>Mål</vt:lpstr>
      <vt:lpstr> 1. Forberedelse</vt:lpstr>
      <vt:lpstr>Les, se film og reflekter</vt:lpstr>
      <vt:lpstr> 2. Diskusjon av teori</vt:lpstr>
      <vt:lpstr>Drøfte artikkel og filmer i grupper (15 minutter)</vt:lpstr>
      <vt:lpstr>Drøfte artikkel og filmer i plenum (15 minutter)</vt:lpstr>
      <vt:lpstr> 3. Felles planlegging</vt:lpstr>
      <vt:lpstr>Strategi: Opprettholde lik verdi </vt:lpstr>
      <vt:lpstr>Strategi: Opprettholde lik verdi Argumentere ut fra et eksempel</vt:lpstr>
      <vt:lpstr>Generalisering av strategien</vt:lpstr>
      <vt:lpstr>Strategi: Opprettholde lik verdi Argumentere generelt</vt:lpstr>
      <vt:lpstr>Planlegging – aktiviteten Oppgavestreng</vt:lpstr>
      <vt:lpstr>Eksempel på utsjekksbillett</vt:lpstr>
      <vt:lpstr>Planlegging fortsetter</vt:lpstr>
      <vt:lpstr>4. Øving</vt:lpstr>
      <vt:lpstr>Øve med kolleger</vt:lpstr>
      <vt:lpstr>Time-Out</vt:lpstr>
      <vt:lpstr>Tips til utprøvingen</vt:lpstr>
      <vt:lpstr>5. Utprøving med elever</vt:lpstr>
      <vt:lpstr>Utprøving med elever</vt:lpstr>
      <vt:lpstr> 6. Vurdering/refleksjon</vt:lpstr>
      <vt:lpstr>Vurdering/refleksjon i grupper (20 minutter)</vt:lpstr>
      <vt:lpstr>Vurdering/refleksjon i plenum (10 minutter)</vt:lpstr>
      <vt:lpstr> Neste modul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 7 Generalisering</dc:title>
  <dc:creator>Astrid Bondø</dc:creator>
  <cp:lastModifiedBy>Astrid Bondø</cp:lastModifiedBy>
  <cp:revision>3</cp:revision>
  <dcterms:created xsi:type="dcterms:W3CDTF">2021-02-25T16:21:10Z</dcterms:created>
  <dcterms:modified xsi:type="dcterms:W3CDTF">2021-02-25T16:39:31Z</dcterms:modified>
</cp:coreProperties>
</file>