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56" r:id="rId2"/>
    <p:sldId id="515" r:id="rId3"/>
    <p:sldId id="523" r:id="rId4"/>
    <p:sldId id="516" r:id="rId5"/>
    <p:sldId id="522" r:id="rId6"/>
    <p:sldId id="517" r:id="rId7"/>
    <p:sldId id="526" r:id="rId8"/>
    <p:sldId id="524" r:id="rId9"/>
    <p:sldId id="537" r:id="rId10"/>
    <p:sldId id="538" r:id="rId11"/>
    <p:sldId id="527" r:id="rId12"/>
    <p:sldId id="529" r:id="rId13"/>
    <p:sldId id="530" r:id="rId14"/>
    <p:sldId id="531" r:id="rId15"/>
    <p:sldId id="532" r:id="rId16"/>
    <p:sldId id="533" r:id="rId17"/>
    <p:sldId id="534" r:id="rId18"/>
    <p:sldId id="518" r:id="rId19"/>
    <p:sldId id="535" r:id="rId20"/>
    <p:sldId id="519" r:id="rId21"/>
    <p:sldId id="541" r:id="rId22"/>
    <p:sldId id="536" r:id="rId23"/>
    <p:sldId id="521" r:id="rId24"/>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9F9"/>
    <a:srgbClr val="5DA2F5"/>
    <a:srgbClr val="B7DEE8"/>
    <a:srgbClr val="008FFA"/>
    <a:srgbClr val="1E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63" autoAdjust="0"/>
    <p:restoredTop sz="80149" autoAdjust="0"/>
  </p:normalViewPr>
  <p:slideViewPr>
    <p:cSldViewPr snapToGrid="0" snapToObjects="1">
      <p:cViewPr varScale="1">
        <p:scale>
          <a:sx n="127" d="100"/>
          <a:sy n="127" d="100"/>
        </p:scale>
        <p:origin x="156" y="114"/>
      </p:cViewPr>
      <p:guideLst/>
    </p:cSldViewPr>
  </p:slideViewPr>
  <p:notesTextViewPr>
    <p:cViewPr>
      <p:scale>
        <a:sx n="3" d="2"/>
        <a:sy n="3" d="2"/>
      </p:scale>
      <p:origin x="0" y="0"/>
    </p:cViewPr>
  </p:notesTextViewPr>
  <p:notesViewPr>
    <p:cSldViewPr snapToGrid="0" snapToObjects="1">
      <p:cViewPr varScale="1">
        <p:scale>
          <a:sx n="124" d="100"/>
          <a:sy n="124" d="100"/>
        </p:scale>
        <p:origin x="24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19DAE8-7732-4A98-8B78-2DE5C99D4528}" type="datetimeFigureOut">
              <a:rPr lang="nb-NO" smtClean="0"/>
              <a:t>04.11.2020</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CEA65D-C269-422C-A18D-5D6A9EA861A9}" type="slidenum">
              <a:rPr lang="nb-NO" smtClean="0"/>
              <a:t>‹#›</a:t>
            </a:fld>
            <a:endParaRPr lang="nb-NO"/>
          </a:p>
        </p:txBody>
      </p:sp>
    </p:spTree>
    <p:extLst>
      <p:ext uri="{BB962C8B-B14F-4D97-AF65-F5344CB8AC3E}">
        <p14:creationId xmlns:p14="http://schemas.microsoft.com/office/powerpoint/2010/main" val="316536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361D4D-BBB0-425F-81E5-D16DF558CE00}" type="datetimeFigureOut">
              <a:rPr lang="nb-NO" smtClean="0"/>
              <a:t>04.11.2020</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2A8049-8A12-4E74-9CEB-F634D483E328}" type="slidenum">
              <a:rPr lang="nb-NO" smtClean="0"/>
              <a:t>‹#›</a:t>
            </a:fld>
            <a:endParaRPr lang="nb-NO"/>
          </a:p>
        </p:txBody>
      </p:sp>
    </p:spTree>
    <p:extLst>
      <p:ext uri="{BB962C8B-B14F-4D97-AF65-F5344CB8AC3E}">
        <p14:creationId xmlns:p14="http://schemas.microsoft.com/office/powerpoint/2010/main" val="44992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a:t>
            </a:fld>
            <a:endParaRPr lang="nb-NO"/>
          </a:p>
        </p:txBody>
      </p:sp>
    </p:spTree>
    <p:extLst>
      <p:ext uri="{BB962C8B-B14F-4D97-AF65-F5344CB8AC3E}">
        <p14:creationId xmlns:p14="http://schemas.microsoft.com/office/powerpoint/2010/main" val="384406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4</a:t>
            </a:fld>
            <a:endParaRPr lang="nb-NO"/>
          </a:p>
        </p:txBody>
      </p:sp>
    </p:spTree>
    <p:extLst>
      <p:ext uri="{BB962C8B-B14F-4D97-AF65-F5344CB8AC3E}">
        <p14:creationId xmlns:p14="http://schemas.microsoft.com/office/powerpoint/2010/main" val="3856858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6</a:t>
            </a:fld>
            <a:endParaRPr lang="nb-NO"/>
          </a:p>
        </p:txBody>
      </p:sp>
    </p:spTree>
    <p:extLst>
      <p:ext uri="{BB962C8B-B14F-4D97-AF65-F5344CB8AC3E}">
        <p14:creationId xmlns:p14="http://schemas.microsoft.com/office/powerpoint/2010/main" val="269612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18</a:t>
            </a:fld>
            <a:endParaRPr lang="nb-NO"/>
          </a:p>
        </p:txBody>
      </p:sp>
    </p:spTree>
    <p:extLst>
      <p:ext uri="{BB962C8B-B14F-4D97-AF65-F5344CB8AC3E}">
        <p14:creationId xmlns:p14="http://schemas.microsoft.com/office/powerpoint/2010/main" val="2753265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20</a:t>
            </a:fld>
            <a:endParaRPr lang="nb-NO"/>
          </a:p>
        </p:txBody>
      </p:sp>
    </p:spTree>
    <p:extLst>
      <p:ext uri="{BB962C8B-B14F-4D97-AF65-F5344CB8AC3E}">
        <p14:creationId xmlns:p14="http://schemas.microsoft.com/office/powerpoint/2010/main" val="501329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23</a:t>
            </a:fld>
            <a:endParaRPr lang="nb-NO"/>
          </a:p>
        </p:txBody>
      </p:sp>
    </p:spTree>
    <p:extLst>
      <p:ext uri="{BB962C8B-B14F-4D97-AF65-F5344CB8AC3E}">
        <p14:creationId xmlns:p14="http://schemas.microsoft.com/office/powerpoint/2010/main" val="3729633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vedslide, buet tittel undertittel">
    <p:spTree>
      <p:nvGrpSpPr>
        <p:cNvPr id="1" name=""/>
        <p:cNvGrpSpPr/>
        <p:nvPr/>
      </p:nvGrpSpPr>
      <p:grpSpPr>
        <a:xfrm>
          <a:off x="0" y="0"/>
          <a:ext cx="0" cy="0"/>
          <a:chOff x="0" y="0"/>
          <a:chExt cx="0" cy="0"/>
        </a:xfrm>
      </p:grpSpPr>
      <p:sp>
        <p:nvSpPr>
          <p:cNvPr id="12" name="Plassholder for bilde 11"/>
          <p:cNvSpPr>
            <a:spLocks noGrp="1"/>
          </p:cNvSpPr>
          <p:nvPr>
            <p:ph type="pic" sz="quarter" idx="13"/>
          </p:nvPr>
        </p:nvSpPr>
        <p:spPr>
          <a:xfrm>
            <a:off x="7" y="197708"/>
            <a:ext cx="9144000" cy="7110413"/>
          </a:xfrm>
        </p:spPr>
        <p:txBody>
          <a:bodyPr/>
          <a:lstStyle>
            <a:lvl1pPr marL="0" indent="0">
              <a:buNone/>
              <a:defRPr/>
            </a:lvl1pPr>
          </a:lstStyle>
          <a:p>
            <a:endParaRPr lang="nb-NO" dirty="0"/>
          </a:p>
        </p:txBody>
      </p:sp>
      <p:sp>
        <p:nvSpPr>
          <p:cNvPr id="7" name="Rektangel 19"/>
          <p:cNvSpPr/>
          <p:nvPr userDrawn="1"/>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Rektangel 19"/>
          <p:cNvSpPr/>
          <p:nvPr userDrawn="1"/>
        </p:nvSpPr>
        <p:spPr>
          <a:xfrm>
            <a:off x="0" y="4704746"/>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pic>
        <p:nvPicPr>
          <p:cNvPr id="10" name="Bild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9" name="Undertittel 2"/>
          <p:cNvSpPr>
            <a:spLocks noGrp="1"/>
          </p:cNvSpPr>
          <p:nvPr>
            <p:ph type="subTitle" idx="1"/>
          </p:nvPr>
        </p:nvSpPr>
        <p:spPr>
          <a:xfrm>
            <a:off x="467928" y="6133487"/>
            <a:ext cx="6051665" cy="739311"/>
          </a:xfrm>
        </p:spPr>
        <p:txBody>
          <a:bodyPr>
            <a:normAutofit/>
          </a:bodyPr>
          <a:lstStyle>
            <a:lvl1pPr marL="0" indent="0">
              <a:buNone/>
              <a:defRPr sz="2000"/>
            </a:lvl1pPr>
          </a:lstStyle>
          <a:p>
            <a:pPr algn="l"/>
            <a:endParaRPr lang="nb-NO" dirty="0"/>
          </a:p>
        </p:txBody>
      </p:sp>
      <p:sp>
        <p:nvSpPr>
          <p:cNvPr id="2" name="Tittel 1"/>
          <p:cNvSpPr>
            <a:spLocks noGrp="1"/>
          </p:cNvSpPr>
          <p:nvPr>
            <p:ph type="title"/>
          </p:nvPr>
        </p:nvSpPr>
        <p:spPr>
          <a:xfrm>
            <a:off x="457203" y="5324219"/>
            <a:ext cx="8229600" cy="794471"/>
          </a:xfrm>
        </p:spPr>
        <p:txBody>
          <a:bodyPr>
            <a:normAutofit/>
          </a:bodyPr>
          <a:lstStyle>
            <a:lvl1pPr algn="l">
              <a:defRPr sz="3200">
                <a:solidFill>
                  <a:schemeClr val="bg1"/>
                </a:solidFill>
              </a:defRPr>
            </a:lvl1pPr>
          </a:lstStyle>
          <a:p>
            <a:r>
              <a:rPr lang="nb-NO"/>
              <a:t>Klikk for å redigere tittelstil</a:t>
            </a:r>
          </a:p>
        </p:txBody>
      </p:sp>
    </p:spTree>
    <p:extLst>
      <p:ext uri="{BB962C8B-B14F-4D97-AF65-F5344CB8AC3E}">
        <p14:creationId xmlns:p14="http://schemas.microsoft.com/office/powerpoint/2010/main" val="896726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021492"/>
            <a:ext cx="3008313" cy="947588"/>
          </a:xfrm>
        </p:spPr>
        <p:txBody>
          <a:bodyPr anchor="b">
            <a:normAutofit/>
          </a:bodyPr>
          <a:lstStyle>
            <a:lvl1pPr algn="l">
              <a:defRPr sz="2400" b="0">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idx="1"/>
          </p:nvPr>
        </p:nvSpPr>
        <p:spPr>
          <a:xfrm>
            <a:off x="3575050" y="1021492"/>
            <a:ext cx="5111750" cy="5000367"/>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457200" y="2084173"/>
            <a:ext cx="3008313" cy="39376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04.11.2020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28232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792362"/>
            <a:ext cx="5486400" cy="566738"/>
          </a:xfrm>
        </p:spPr>
        <p:txBody>
          <a:bodyPr anchor="b"/>
          <a:lstStyle>
            <a:lvl1pPr algn="l">
              <a:defRPr sz="2000" b="0" i="0">
                <a:latin typeface="Woodford Bourne" charset="0"/>
                <a:ea typeface="Woodford Bourne" charset="0"/>
                <a:cs typeface="Woodford Bourne" charset="0"/>
              </a:defRPr>
            </a:lvl1pPr>
          </a:lstStyle>
          <a:p>
            <a:r>
              <a:rPr lang="nb-NO" dirty="0"/>
              <a:t>Klikk for å redigere tittelstil</a:t>
            </a:r>
          </a:p>
        </p:txBody>
      </p:sp>
      <p:sp>
        <p:nvSpPr>
          <p:cNvPr id="3" name="Plassholder for bilde 2"/>
          <p:cNvSpPr>
            <a:spLocks noGrp="1"/>
          </p:cNvSpPr>
          <p:nvPr>
            <p:ph type="pic" idx="1"/>
          </p:nvPr>
        </p:nvSpPr>
        <p:spPr>
          <a:xfrm>
            <a:off x="1792288" y="1252151"/>
            <a:ext cx="5486400" cy="3475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Dra bildet til plassholderen eller klikk ikonet for å legge til</a:t>
            </a:r>
          </a:p>
        </p:txBody>
      </p:sp>
      <p:sp>
        <p:nvSpPr>
          <p:cNvPr id="4" name="Plassholder for tekst 3"/>
          <p:cNvSpPr>
            <a:spLocks noGrp="1"/>
          </p:cNvSpPr>
          <p:nvPr>
            <p:ph type="body" sz="half" idx="2"/>
          </p:nvPr>
        </p:nvSpPr>
        <p:spPr>
          <a:xfrm>
            <a:off x="1792288" y="5367338"/>
            <a:ext cx="5486400" cy="6709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04.11.2020</a:t>
            </a:fld>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43108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atin typeface="Woodford Bourne" charset="0"/>
                <a:ea typeface="Woodford Bourne" charset="0"/>
                <a:cs typeface="Woodford Bourne" charset="0"/>
              </a:defRPr>
            </a:lvl1pPr>
          </a:lstStyle>
          <a:p>
            <a:r>
              <a:rPr lang="nb-NO" dirty="0"/>
              <a:t>Klikk for å redigere tittelstil</a:t>
            </a:r>
          </a:p>
        </p:txBody>
      </p:sp>
      <p:sp>
        <p:nvSpPr>
          <p:cNvPr id="3" name="Plassholder for loddrett tekst 2"/>
          <p:cNvSpPr>
            <a:spLocks noGrp="1"/>
          </p:cNvSpPr>
          <p:nvPr>
            <p:ph type="body" orient="vert" idx="1"/>
          </p:nvPr>
        </p:nvSpPr>
        <p:spPr>
          <a:xfrm>
            <a:off x="457200" y="2148056"/>
            <a:ext cx="8229600" cy="3992563"/>
          </a:xfrm>
        </p:spPr>
        <p:txBody>
          <a:bodyPr vert="horz"/>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04.11.2020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50540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stort bilde">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B707B217-E5B1-7C42-B868-A854B78504CF}" type="datetimeFigureOut">
              <a:rPr lang="nb-NO" smtClean="0"/>
              <a:t>04.11.2020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
        <p:nvSpPr>
          <p:cNvPr id="8" name="Plassholder for bilde 7"/>
          <p:cNvSpPr>
            <a:spLocks noGrp="1"/>
          </p:cNvSpPr>
          <p:nvPr>
            <p:ph type="pic" sz="quarter" idx="13"/>
          </p:nvPr>
        </p:nvSpPr>
        <p:spPr>
          <a:xfrm>
            <a:off x="905990" y="2010032"/>
            <a:ext cx="7381275" cy="3904736"/>
          </a:xfrm>
        </p:spPr>
        <p:txBody>
          <a:bodyPr/>
          <a:lstStyle>
            <a:lvl1pPr marL="0" indent="0">
              <a:buNone/>
              <a:defRPr/>
            </a:lvl1pPr>
          </a:lstStyle>
          <a:p>
            <a:endParaRPr lang="nb-NO" dirty="0"/>
          </a:p>
        </p:txBody>
      </p:sp>
      <p:sp>
        <p:nvSpPr>
          <p:cNvPr id="9" name="Tittel 1"/>
          <p:cNvSpPr>
            <a:spLocks noGrp="1"/>
          </p:cNvSpPr>
          <p:nvPr>
            <p:ph type="title"/>
          </p:nvPr>
        </p:nvSpPr>
        <p:spPr>
          <a:xfrm>
            <a:off x="905990" y="1005016"/>
            <a:ext cx="7381275" cy="927310"/>
          </a:xfrm>
        </p:spPr>
        <p:txBody>
          <a:bodyPr/>
          <a:lstStyle>
            <a:lvl1pPr>
              <a:defRPr>
                <a:latin typeface="Woodford Bourne" charset="0"/>
                <a:ea typeface="Woodford Bourne" charset="0"/>
                <a:cs typeface="Woodford Bourne" charset="0"/>
              </a:defRPr>
            </a:lvl1pPr>
          </a:lstStyle>
          <a:p>
            <a:r>
              <a:rPr lang="nb-NO" dirty="0"/>
              <a:t>Klikk for å redigere tittelstil</a:t>
            </a:r>
          </a:p>
        </p:txBody>
      </p:sp>
    </p:spTree>
    <p:extLst>
      <p:ext uri="{BB962C8B-B14F-4D97-AF65-F5344CB8AC3E}">
        <p14:creationId xmlns:p14="http://schemas.microsoft.com/office/powerpoint/2010/main" val="3047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telside bue">
    <p:spTree>
      <p:nvGrpSpPr>
        <p:cNvPr id="1" name=""/>
        <p:cNvGrpSpPr/>
        <p:nvPr/>
      </p:nvGrpSpPr>
      <p:grpSpPr>
        <a:xfrm>
          <a:off x="0" y="0"/>
          <a:ext cx="0" cy="0"/>
          <a:chOff x="0" y="0"/>
          <a:chExt cx="0" cy="0"/>
        </a:xfrm>
      </p:grpSpPr>
      <p:sp>
        <p:nvSpPr>
          <p:cNvPr id="11" name="Plassholder for bilde 10"/>
          <p:cNvSpPr>
            <a:spLocks noGrp="1"/>
          </p:cNvSpPr>
          <p:nvPr>
            <p:ph type="pic" sz="quarter" idx="13"/>
          </p:nvPr>
        </p:nvSpPr>
        <p:spPr>
          <a:xfrm>
            <a:off x="0" y="6689"/>
            <a:ext cx="9144000" cy="6367463"/>
          </a:xfrm>
        </p:spPr>
        <p:txBody>
          <a:bodyPr/>
          <a:lstStyle>
            <a:lvl1pPr marL="0" indent="0">
              <a:buNone/>
              <a:defRPr/>
            </a:lvl1pPr>
          </a:lstStyle>
          <a:p>
            <a:endParaRPr lang="nb-NO"/>
          </a:p>
        </p:txBody>
      </p:sp>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pPr/>
              <a:t>04.11.2020</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dirty="0"/>
          </a:p>
        </p:txBody>
      </p:sp>
      <p:sp>
        <p:nvSpPr>
          <p:cNvPr id="6" name="Friform 5"/>
          <p:cNvSpPr/>
          <p:nvPr userDrawn="1"/>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userDrawn="1"/>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Tittel 1"/>
          <p:cNvSpPr txBox="1">
            <a:spLocks/>
          </p:cNvSpPr>
          <p:nvPr userDrawn="1"/>
        </p:nvSpPr>
        <p:spPr>
          <a:xfrm>
            <a:off x="457199" y="5899458"/>
            <a:ext cx="8229600" cy="9419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chemeClr val="tx1"/>
                </a:solidFill>
                <a:latin typeface="+mj-lt"/>
                <a:ea typeface="+mj-ea"/>
                <a:cs typeface="+mj-cs"/>
              </a:defRPr>
            </a:lvl1pPr>
          </a:lstStyle>
          <a:p>
            <a:pPr algn="l"/>
            <a:r>
              <a:rPr lang="nb-NO" sz="3200">
                <a:solidFill>
                  <a:schemeClr val="bg1"/>
                </a:solidFill>
              </a:rPr>
              <a:t>Kapittelside</a:t>
            </a:r>
            <a:endParaRPr lang="nb-NO" sz="3200" dirty="0">
              <a:solidFill>
                <a:schemeClr val="bg1"/>
              </a:solidFill>
            </a:endParaRPr>
          </a:p>
        </p:txBody>
      </p:sp>
      <p:pic>
        <p:nvPicPr>
          <p:cNvPr id="9" name="Bild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spTree>
    <p:extLst>
      <p:ext uri="{BB962C8B-B14F-4D97-AF65-F5344CB8AC3E}">
        <p14:creationId xmlns:p14="http://schemas.microsoft.com/office/powerpoint/2010/main" val="647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143290"/>
            <a:ext cx="7772400" cy="1362075"/>
          </a:xfrm>
        </p:spPr>
        <p:txBody>
          <a:bodyPr anchor="t">
            <a:normAutofit/>
          </a:bodyPr>
          <a:lstStyle>
            <a:lvl1pPr algn="l">
              <a:defRPr sz="3200" b="0" cap="all">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722313" y="264310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04.11.2020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04090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04.11.2020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51945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normAutofit/>
          </a:bodyPr>
          <a:lstStyle>
            <a:lvl1pPr>
              <a:defRPr sz="3200" b="0" i="0">
                <a:latin typeface="Woodford Bourne" charset="0"/>
                <a:ea typeface="Woodford Bourne" charset="0"/>
                <a:cs typeface="Woodford Bourne" charset="0"/>
              </a:defRPr>
            </a:lvl1pPr>
          </a:lstStyle>
          <a:p>
            <a:r>
              <a:rPr lang="nb-NO" dirty="0"/>
              <a:t>Klikk for å redigere tittelstil</a:t>
            </a:r>
          </a:p>
        </p:txBody>
      </p:sp>
      <p:sp>
        <p:nvSpPr>
          <p:cNvPr id="3" name="Undertit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04.11.2020</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9828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sz="half" idx="1"/>
          </p:nvPr>
        </p:nvSpPr>
        <p:spPr>
          <a:xfrm>
            <a:off x="457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4648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B707B217-E5B1-7C42-B868-A854B78504CF}" type="datetimeFigureOut">
              <a:rPr lang="nb-NO" smtClean="0"/>
              <a:t>04.11.2020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67008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984511"/>
            <a:ext cx="8229600" cy="927310"/>
          </a:xfrm>
        </p:spPr>
        <p:txBody>
          <a:bodyPr/>
          <a:lstStyle>
            <a:lvl1pPr>
              <a:defRPr b="0" i="0">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457200" y="214200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4" name="Plassholder for innhold 3"/>
          <p:cNvSpPr>
            <a:spLocks noGrp="1"/>
          </p:cNvSpPr>
          <p:nvPr>
            <p:ph sz="half" idx="2"/>
          </p:nvPr>
        </p:nvSpPr>
        <p:spPr>
          <a:xfrm>
            <a:off x="457200" y="2842053"/>
            <a:ext cx="4040188"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tekst 4"/>
          <p:cNvSpPr>
            <a:spLocks noGrp="1"/>
          </p:cNvSpPr>
          <p:nvPr>
            <p:ph type="body" sz="quarter" idx="3"/>
          </p:nvPr>
        </p:nvSpPr>
        <p:spPr>
          <a:xfrm>
            <a:off x="4645025" y="213394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6" name="Plassholder for innhold 5"/>
          <p:cNvSpPr>
            <a:spLocks noGrp="1"/>
          </p:cNvSpPr>
          <p:nvPr>
            <p:ph sz="quarter" idx="4"/>
          </p:nvPr>
        </p:nvSpPr>
        <p:spPr>
          <a:xfrm>
            <a:off x="4645025" y="2842053"/>
            <a:ext cx="4041775"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B707B217-E5B1-7C42-B868-A854B78504CF}" type="datetimeFigureOut">
              <a:rPr lang="nb-NO" smtClean="0"/>
              <a:t>04.11.2020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9777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t>04.11.2020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438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707B217-E5B1-7C42-B868-A854B78504CF}" type="datetimeFigureOut">
              <a:rPr lang="nb-NO" smtClean="0"/>
              <a:t>04.11.2020</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7336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917153"/>
            <a:ext cx="8229600" cy="92731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2001795"/>
            <a:ext cx="8229600" cy="401707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191590"/>
            <a:ext cx="2133600" cy="365125"/>
          </a:xfrm>
          <a:prstGeom prst="rect">
            <a:avLst/>
          </a:prstGeom>
        </p:spPr>
        <p:txBody>
          <a:bodyPr vert="horz" lIns="91440" tIns="45720" rIns="91440" bIns="45720" rtlCol="0" anchor="ctr"/>
          <a:lstStyle>
            <a:lvl1pPr algn="l">
              <a:defRPr sz="1200" b="0" i="0">
                <a:solidFill>
                  <a:schemeClr val="tx1">
                    <a:tint val="75000"/>
                  </a:schemeClr>
                </a:solidFill>
                <a:latin typeface="Woodford Bourne" charset="0"/>
                <a:ea typeface="Woodford Bourne" charset="0"/>
                <a:cs typeface="Woodford Bourne" charset="0"/>
              </a:defRPr>
            </a:lvl1pPr>
          </a:lstStyle>
          <a:p>
            <a:fld id="{B707B217-E5B1-7C42-B868-A854B78504CF}" type="datetimeFigureOut">
              <a:rPr lang="nb-NO" smtClean="0"/>
              <a:pPr/>
              <a:t>04.11.2020</a:t>
            </a:fld>
            <a:endParaRPr lang="nb-NO" dirty="0"/>
          </a:p>
        </p:txBody>
      </p:sp>
      <p:sp>
        <p:nvSpPr>
          <p:cNvPr id="5" name="Plassholder for bunntekst 4"/>
          <p:cNvSpPr>
            <a:spLocks noGrp="1"/>
          </p:cNvSpPr>
          <p:nvPr>
            <p:ph type="ftr" sz="quarter" idx="3"/>
          </p:nvPr>
        </p:nvSpPr>
        <p:spPr>
          <a:xfrm>
            <a:off x="2769973" y="6183070"/>
            <a:ext cx="2895600" cy="365125"/>
          </a:xfrm>
          <a:prstGeom prst="rect">
            <a:avLst/>
          </a:prstGeom>
        </p:spPr>
        <p:txBody>
          <a:bodyPr vert="horz" lIns="91440" tIns="45720" rIns="91440" bIns="45720" rtlCol="0" anchor="ctr"/>
          <a:lstStyle>
            <a:lvl1pPr algn="ctr">
              <a:defRPr sz="1200" b="0" i="0">
                <a:solidFill>
                  <a:schemeClr val="tx1">
                    <a:tint val="75000"/>
                  </a:schemeClr>
                </a:solidFill>
                <a:latin typeface="Woodford Bourne" charset="0"/>
                <a:ea typeface="Woodford Bourne" charset="0"/>
                <a:cs typeface="Woodford Bourne" charset="0"/>
              </a:defRPr>
            </a:lvl1pPr>
          </a:lstStyle>
          <a:p>
            <a:endParaRPr lang="nb-NO" dirty="0"/>
          </a:p>
        </p:txBody>
      </p:sp>
      <p:sp>
        <p:nvSpPr>
          <p:cNvPr id="6" name="Plassholder for lysbildenummer 5"/>
          <p:cNvSpPr>
            <a:spLocks noGrp="1"/>
          </p:cNvSpPr>
          <p:nvPr>
            <p:ph type="sldNum" sz="quarter" idx="4"/>
          </p:nvPr>
        </p:nvSpPr>
        <p:spPr>
          <a:xfrm>
            <a:off x="5844746" y="617511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A5D47-7C05-3D42-89E8-8596BD2E973A}" type="slidenum">
              <a:rPr lang="nb-NO" smtClean="0"/>
              <a:t>‹#›</a:t>
            </a:fld>
            <a:endParaRPr lang="nb-NO" dirty="0"/>
          </a:p>
        </p:txBody>
      </p:sp>
      <p:pic>
        <p:nvPicPr>
          <p:cNvPr id="11" name="Bilde 10"/>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236599" y="6138023"/>
            <a:ext cx="466677" cy="435770"/>
          </a:xfrm>
          <a:prstGeom prst="rect">
            <a:avLst/>
          </a:prstGeom>
        </p:spPr>
      </p:pic>
      <p:sp>
        <p:nvSpPr>
          <p:cNvPr id="12" name="Rektangel 11"/>
          <p:cNvSpPr/>
          <p:nvPr userDrawn="1"/>
        </p:nvSpPr>
        <p:spPr>
          <a:xfrm>
            <a:off x="0" y="6704435"/>
            <a:ext cx="9144000" cy="153566"/>
          </a:xfrm>
          <a:prstGeom prst="rect">
            <a:avLst/>
          </a:prstGeom>
          <a:solidFill>
            <a:srgbClr val="1F4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Tree>
    <p:extLst>
      <p:ext uri="{BB962C8B-B14F-4D97-AF65-F5344CB8AC3E}">
        <p14:creationId xmlns:p14="http://schemas.microsoft.com/office/powerpoint/2010/main" val="950424388"/>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51" r:id="rId3"/>
    <p:sldLayoutId id="2147483650" r:id="rId4"/>
    <p:sldLayoutId id="2147483649"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1pPr>
      <a:lvl2pPr marL="742950" indent="-28575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2pPr>
      <a:lvl3pPr marL="11430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3pPr>
      <a:lvl4pPr marL="16002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4pPr>
      <a:lvl5pPr marL="20574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44098" y="5885505"/>
            <a:ext cx="8208143" cy="666050"/>
          </a:xfrm>
          <a:prstGeom prst="rect">
            <a:avLst/>
          </a:prstGeom>
        </p:spPr>
        <p:txBody>
          <a:bodyPr vert="horz" lIns="91440" tIns="45720" rIns="91440" bIns="45720" rtlCol="0" anchor="t" anchorCtr="0">
            <a:normAutofit/>
          </a:bodyPr>
          <a:lstStyle>
            <a:lvl1pPr algn="l" defTabSz="457200" rtl="0" eaLnBrk="1" latinLnBrk="0" hangingPunct="1">
              <a:lnSpc>
                <a:spcPts val="4000"/>
              </a:lnSpc>
              <a:spcBef>
                <a:spcPct val="0"/>
              </a:spcBef>
              <a:buNone/>
              <a:defRPr lang="nb-NO" sz="3200" kern="1200" noProof="0">
                <a:solidFill>
                  <a:schemeClr val="bg1"/>
                </a:solidFill>
                <a:latin typeface="Calibri" panose="020F0502020204030204" pitchFamily="34" charset="0"/>
                <a:ea typeface="+mj-ea"/>
                <a:cs typeface="+mj-cs"/>
              </a:defRPr>
            </a:lvl1pPr>
          </a:lstStyle>
          <a:p>
            <a:r>
              <a:rPr lang="en-US"/>
              <a:t>Click to edit Master title style</a:t>
            </a:r>
            <a:endParaRPr lang="en-US" dirty="0"/>
          </a:p>
        </p:txBody>
      </p:sp>
      <p:sp>
        <p:nvSpPr>
          <p:cNvPr id="12" name="Rektangel 19"/>
          <p:cNvSpPr/>
          <p:nvPr/>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13" name="Rektangel 19"/>
          <p:cNvSpPr/>
          <p:nvPr/>
        </p:nvSpPr>
        <p:spPr>
          <a:xfrm>
            <a:off x="0" y="4705004"/>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ctrTitle"/>
          </p:nvPr>
        </p:nvSpPr>
        <p:spPr>
          <a:xfrm>
            <a:off x="581891" y="5317067"/>
            <a:ext cx="6051665" cy="759638"/>
          </a:xfrm>
        </p:spPr>
        <p:txBody>
          <a:bodyPr>
            <a:normAutofit/>
          </a:bodyPr>
          <a:lstStyle/>
          <a:p>
            <a:pPr algn="l"/>
            <a:r>
              <a:rPr lang="nb-NO" dirty="0">
                <a:solidFill>
                  <a:schemeClr val="bg1"/>
                </a:solidFill>
              </a:rPr>
              <a:t>Modul 8 Problemløsing</a:t>
            </a:r>
          </a:p>
        </p:txBody>
      </p:sp>
      <p:sp>
        <p:nvSpPr>
          <p:cNvPr id="3" name="Undertittel 2"/>
          <p:cNvSpPr>
            <a:spLocks noGrp="1"/>
          </p:cNvSpPr>
          <p:nvPr>
            <p:ph type="subTitle" idx="1"/>
          </p:nvPr>
        </p:nvSpPr>
        <p:spPr>
          <a:xfrm>
            <a:off x="581891" y="6154115"/>
            <a:ext cx="6051665" cy="739311"/>
          </a:xfrm>
        </p:spPr>
        <p:txBody>
          <a:bodyPr>
            <a:normAutofit/>
          </a:bodyPr>
          <a:lstStyle/>
          <a:p>
            <a:pPr algn="l"/>
            <a:r>
              <a:rPr lang="nb-NO" dirty="0">
                <a:solidFill>
                  <a:schemeClr val="bg1"/>
                </a:solidFill>
              </a:rPr>
              <a:t>Tidsbruk: 180 minutter + utprøving med elever</a:t>
            </a:r>
          </a:p>
          <a:p>
            <a:pPr algn="l"/>
            <a:endParaRPr lang="nb-NO" dirty="0">
              <a:solidFill>
                <a:schemeClr val="bg1"/>
              </a:solidFill>
            </a:endParaRPr>
          </a:p>
        </p:txBody>
      </p:sp>
      <p:pic>
        <p:nvPicPr>
          <p:cNvPr id="9" name="Bild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10" name="Tekstboks 2">
            <a:extLst>
              <a:ext uri="{FF2B5EF4-FFF2-40B4-BE49-F238E27FC236}">
                <a16:creationId xmlns:a16="http://schemas.microsoft.com/office/drawing/2014/main" id="{BE01CD3D-8BFD-4E63-9541-74BD54207D38}"/>
              </a:ext>
            </a:extLst>
          </p:cNvPr>
          <p:cNvSpPr txBox="1">
            <a:spLocks noChangeArrowheads="1"/>
          </p:cNvSpPr>
          <p:nvPr/>
        </p:nvSpPr>
        <p:spPr bwMode="auto">
          <a:xfrm>
            <a:off x="1199658" y="1868263"/>
            <a:ext cx="6979709" cy="2527892"/>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b-NO" sz="2000" i="1" dirty="0"/>
              <a:t>Problemløysing i matematikk </a:t>
            </a:r>
            <a:r>
              <a:rPr lang="nb-NO" sz="2000" i="1" dirty="0" err="1"/>
              <a:t>handlar</a:t>
            </a:r>
            <a:r>
              <a:rPr lang="nb-NO" sz="2000" i="1" dirty="0"/>
              <a:t> om at </a:t>
            </a:r>
            <a:r>
              <a:rPr lang="nb-NO" sz="2000" i="1" dirty="0" err="1"/>
              <a:t>elevane</a:t>
            </a:r>
            <a:r>
              <a:rPr lang="nb-NO" sz="2000" i="1" dirty="0"/>
              <a:t> </a:t>
            </a:r>
            <a:r>
              <a:rPr lang="nb-NO" sz="2000" i="1" dirty="0" err="1"/>
              <a:t>utviklar</a:t>
            </a:r>
            <a:r>
              <a:rPr lang="nb-NO" sz="2000" i="1" dirty="0"/>
              <a:t> </a:t>
            </a:r>
            <a:r>
              <a:rPr lang="nb-NO" sz="2000" i="1" dirty="0" err="1"/>
              <a:t>ein</a:t>
            </a:r>
            <a:r>
              <a:rPr lang="nb-NO" sz="2000" i="1" dirty="0"/>
              <a:t> metode for å løyse </a:t>
            </a:r>
            <a:r>
              <a:rPr lang="nb-NO" sz="2000" i="1" dirty="0" err="1"/>
              <a:t>eit</a:t>
            </a:r>
            <a:r>
              <a:rPr lang="nb-NO" sz="2000" i="1" dirty="0"/>
              <a:t> problem </a:t>
            </a:r>
            <a:r>
              <a:rPr lang="nb-NO" sz="2000" i="1" dirty="0" err="1"/>
              <a:t>dei</a:t>
            </a:r>
            <a:r>
              <a:rPr lang="nb-NO" sz="2000" i="1" dirty="0"/>
              <a:t> </a:t>
            </a:r>
            <a:r>
              <a:rPr lang="nb-NO" sz="2000" i="1" dirty="0" err="1"/>
              <a:t>ikkje</a:t>
            </a:r>
            <a:r>
              <a:rPr lang="nb-NO" sz="2000" i="1" dirty="0"/>
              <a:t> kjenner </a:t>
            </a:r>
            <a:r>
              <a:rPr lang="nb-NO" sz="2000" i="1" dirty="0" err="1"/>
              <a:t>frå</a:t>
            </a:r>
            <a:r>
              <a:rPr lang="nb-NO" sz="2000" i="1" dirty="0"/>
              <a:t> før</a:t>
            </a:r>
            <a:r>
              <a:rPr lang="nb-NO" sz="2000" dirty="0"/>
              <a:t> </a:t>
            </a:r>
          </a:p>
          <a:p>
            <a:pPr>
              <a:lnSpc>
                <a:spcPct val="107000"/>
              </a:lnSpc>
              <a:spcAft>
                <a:spcPts val="800"/>
              </a:spcAft>
            </a:pPr>
            <a:r>
              <a:rPr lang="nn-NO" sz="2000" dirty="0">
                <a:effectLst/>
                <a:latin typeface="Calibri" panose="020F0502020204030204" pitchFamily="34" charset="0"/>
                <a:ea typeface="Calibri" panose="020F0502020204030204" pitchFamily="34" charset="0"/>
                <a:cs typeface="Times New Roman" panose="02020603050405020304" pitchFamily="18" charset="0"/>
              </a:rPr>
              <a:t>(Utdanningsdirektoratet, 2020).</a:t>
            </a:r>
            <a:endParaRPr lang="nb-NO"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n-NO" sz="1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5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artikkelen i plenum</a:t>
            </a:r>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a:bodyPr>
          <a:lstStyle/>
          <a:p>
            <a:pPr marL="0" indent="0">
              <a:buNone/>
            </a:pPr>
            <a:r>
              <a:rPr lang="nb-NO" dirty="0"/>
              <a:t>Plenum (15 minutter):</a:t>
            </a:r>
            <a:br>
              <a:rPr lang="nb-NO" dirty="0"/>
            </a:br>
            <a:r>
              <a:rPr lang="nb-NO" dirty="0"/>
              <a:t>Gruppene deler momentene de har valgt ut.</a:t>
            </a:r>
            <a:br>
              <a:rPr lang="nb-NO" dirty="0"/>
            </a:br>
            <a:r>
              <a:rPr lang="nb-NO" dirty="0"/>
              <a:t>Noter stikkord som dere kan ta med inn i planleggingen.</a:t>
            </a:r>
          </a:p>
          <a:p>
            <a:endParaRPr lang="nb-NO" dirty="0"/>
          </a:p>
        </p:txBody>
      </p:sp>
    </p:spTree>
    <p:extLst>
      <p:ext uri="{BB962C8B-B14F-4D97-AF65-F5344CB8AC3E}">
        <p14:creationId xmlns:p14="http://schemas.microsoft.com/office/powerpoint/2010/main" val="672367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AD359A9-97F0-45EA-8B28-06267657E506}"/>
              </a:ext>
            </a:extLst>
          </p:cNvPr>
          <p:cNvSpPr>
            <a:spLocks noGrp="1"/>
          </p:cNvSpPr>
          <p:nvPr>
            <p:ph type="title"/>
          </p:nvPr>
        </p:nvSpPr>
        <p:spPr/>
        <p:txBody>
          <a:bodyPr/>
          <a:lstStyle/>
          <a:p>
            <a:r>
              <a:rPr lang="nb-NO" dirty="0"/>
              <a:t>Planlegge sammen</a:t>
            </a:r>
          </a:p>
        </p:txBody>
      </p:sp>
      <p:sp>
        <p:nvSpPr>
          <p:cNvPr id="5" name="Plassholder for tekst 4">
            <a:extLst>
              <a:ext uri="{FF2B5EF4-FFF2-40B4-BE49-F238E27FC236}">
                <a16:creationId xmlns:a16="http://schemas.microsoft.com/office/drawing/2014/main" id="{C6853416-5B64-4408-B6C9-31654A34F313}"/>
              </a:ext>
            </a:extLst>
          </p:cNvPr>
          <p:cNvSpPr>
            <a:spLocks noGrp="1"/>
          </p:cNvSpPr>
          <p:nvPr>
            <p:ph type="body" idx="1"/>
          </p:nvPr>
        </p:nvSpPr>
        <p:spPr/>
        <p:txBody>
          <a:bodyPr/>
          <a:lstStyle/>
          <a:p>
            <a:r>
              <a:rPr lang="nb-NO" dirty="0"/>
              <a:t>60 minutter</a:t>
            </a:r>
          </a:p>
        </p:txBody>
      </p:sp>
    </p:spTree>
    <p:extLst>
      <p:ext uri="{BB962C8B-B14F-4D97-AF65-F5344CB8AC3E}">
        <p14:creationId xmlns:p14="http://schemas.microsoft.com/office/powerpoint/2010/main" val="2160673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Aktiviteten </a:t>
            </a:r>
            <a:r>
              <a:rPr lang="nb-NO" i="1" dirty="0"/>
              <a:t>Problemløsing</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2001795"/>
            <a:ext cx="8229600" cy="4409165"/>
          </a:xfrm>
        </p:spPr>
        <p:txBody>
          <a:bodyPr>
            <a:normAutofit fontScale="92500" lnSpcReduction="20000"/>
          </a:bodyPr>
          <a:lstStyle/>
          <a:p>
            <a:pPr marL="0" indent="0">
              <a:buNone/>
            </a:pPr>
            <a:r>
              <a:rPr lang="nb-NO" dirty="0"/>
              <a:t>Gå sammen i grupper på 6-10 personer. </a:t>
            </a:r>
          </a:p>
          <a:p>
            <a:pPr marL="0" indent="0">
              <a:buNone/>
            </a:pPr>
            <a:r>
              <a:rPr lang="nb-NO" dirty="0"/>
              <a:t>Bruk </a:t>
            </a:r>
            <a:r>
              <a:rPr lang="nb-NO" i="1" dirty="0"/>
              <a:t>Undervisningsnotat Modul 8 </a:t>
            </a:r>
            <a:r>
              <a:rPr lang="nb-NO" dirty="0"/>
              <a:t>og planlegg aktiviteten </a:t>
            </a:r>
            <a:r>
              <a:rPr lang="nb-NO" i="1" dirty="0"/>
              <a:t>Bestefars tiere </a:t>
            </a:r>
            <a:r>
              <a:rPr lang="nb-NO" dirty="0"/>
              <a:t>med utgangspunkt i de fem praksisene som er beskrevet i artikkelen.</a:t>
            </a:r>
            <a:br>
              <a:rPr lang="nb-NO" dirty="0"/>
            </a:br>
            <a:r>
              <a:rPr lang="nb-NO" dirty="0"/>
              <a:t>Diskuter de ulike momentene i undervisningsnotatet og bli enig om et felles notat. </a:t>
            </a:r>
          </a:p>
          <a:p>
            <a:pPr marL="0" lvl="0" indent="0">
              <a:buNone/>
            </a:pPr>
            <a:r>
              <a:rPr lang="nb-NO" dirty="0"/>
              <a:t>Tenk gjennom</a:t>
            </a:r>
          </a:p>
          <a:p>
            <a:pPr lvl="0"/>
            <a:r>
              <a:rPr lang="nb-NO" dirty="0"/>
              <a:t>hvilke strategier elevene kan komme til å bruke</a:t>
            </a:r>
          </a:p>
          <a:p>
            <a:pPr lvl="0"/>
            <a:r>
              <a:rPr lang="nb-NO" dirty="0"/>
              <a:t>hvilke representasjoner dere vil tilby</a:t>
            </a:r>
          </a:p>
          <a:p>
            <a:pPr lvl="0"/>
            <a:r>
              <a:rPr lang="nb-NO" dirty="0"/>
              <a:t>hvordan samtaletrekket </a:t>
            </a:r>
            <a:r>
              <a:rPr lang="nb-NO" i="1" dirty="0"/>
              <a:t>Gjenta </a:t>
            </a:r>
            <a:r>
              <a:rPr lang="nb-NO" dirty="0"/>
              <a:t>kan bidra til å forstå hva elevene tenker og hjelpe dem videre</a:t>
            </a:r>
          </a:p>
          <a:p>
            <a:pPr lvl="0"/>
            <a:r>
              <a:rPr lang="nb-NO" dirty="0"/>
              <a:t>hvordan strategien </a:t>
            </a:r>
            <a:r>
              <a:rPr lang="nb-NO" i="1" dirty="0"/>
              <a:t>Prøve og feile</a:t>
            </a:r>
            <a:r>
              <a:rPr lang="nb-NO" dirty="0"/>
              <a:t> skal oppsummeres i slutten av samtalen</a:t>
            </a:r>
          </a:p>
        </p:txBody>
      </p:sp>
    </p:spTree>
    <p:extLst>
      <p:ext uri="{BB962C8B-B14F-4D97-AF65-F5344CB8AC3E}">
        <p14:creationId xmlns:p14="http://schemas.microsoft.com/office/powerpoint/2010/main" val="2290945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fortsetter</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Alle deltakerne noterer det dere blir enige om i undervisningsnotatet. La én av deltakerne passe tiden, slik at dere får god tid til å drøfte alle fasene i undervisningsøkta.</a:t>
            </a:r>
            <a:br>
              <a:rPr lang="nb-NO" dirty="0"/>
            </a:br>
            <a:endParaRPr lang="nb-NO" dirty="0"/>
          </a:p>
          <a:p>
            <a:pPr marL="0" indent="0">
              <a:buNone/>
            </a:pPr>
            <a:r>
              <a:rPr lang="nb-NO" dirty="0"/>
              <a:t>Velg til slutt hvem av dere som skal lede en øving mens kollegene er «elever». </a:t>
            </a:r>
          </a:p>
          <a:p>
            <a:endParaRPr lang="nb-NO" dirty="0"/>
          </a:p>
        </p:txBody>
      </p:sp>
    </p:spTree>
    <p:extLst>
      <p:ext uri="{BB962C8B-B14F-4D97-AF65-F5344CB8AC3E}">
        <p14:creationId xmlns:p14="http://schemas.microsoft.com/office/powerpoint/2010/main" val="1620937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AD359A9-97F0-45EA-8B28-06267657E506}"/>
              </a:ext>
            </a:extLst>
          </p:cNvPr>
          <p:cNvSpPr>
            <a:spLocks noGrp="1"/>
          </p:cNvSpPr>
          <p:nvPr>
            <p:ph type="title"/>
          </p:nvPr>
        </p:nvSpPr>
        <p:spPr/>
        <p:txBody>
          <a:bodyPr/>
          <a:lstStyle/>
          <a:p>
            <a:r>
              <a:rPr lang="nb-NO" dirty="0"/>
              <a:t>Øve</a:t>
            </a:r>
          </a:p>
        </p:txBody>
      </p:sp>
      <p:sp>
        <p:nvSpPr>
          <p:cNvPr id="5" name="Plassholder for tekst 4">
            <a:extLst>
              <a:ext uri="{FF2B5EF4-FFF2-40B4-BE49-F238E27FC236}">
                <a16:creationId xmlns:a16="http://schemas.microsoft.com/office/drawing/2014/main" id="{C6853416-5B64-4408-B6C9-31654A34F313}"/>
              </a:ext>
            </a:extLst>
          </p:cNvPr>
          <p:cNvSpPr>
            <a:spLocks noGrp="1"/>
          </p:cNvSpPr>
          <p:nvPr>
            <p:ph type="body" idx="1"/>
          </p:nvPr>
        </p:nvSpPr>
        <p:spPr/>
        <p:txBody>
          <a:bodyPr/>
          <a:lstStyle/>
          <a:p>
            <a:r>
              <a:rPr lang="nb-NO" dirty="0"/>
              <a:t>30 minutter</a:t>
            </a:r>
          </a:p>
        </p:txBody>
      </p:sp>
    </p:spTree>
    <p:extLst>
      <p:ext uri="{BB962C8B-B14F-4D97-AF65-F5344CB8AC3E}">
        <p14:creationId xmlns:p14="http://schemas.microsoft.com/office/powerpoint/2010/main" val="2021098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Øve med kolleger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p:txBody>
          <a:bodyPr>
            <a:normAutofit/>
          </a:bodyPr>
          <a:lstStyle/>
          <a:p>
            <a:pPr marL="0" indent="0">
              <a:buNone/>
            </a:pPr>
            <a:r>
              <a:rPr lang="nb-NO" dirty="0"/>
              <a:t>Deltakerne i planleggingsgruppen øver på aktiviteten. En eller to deltakere har rollen som lærer, resten er «elever». «Læreren» følger undervisningsnotatet og gjennomfører aktiviteten slik gruppen har planlagt. Undervisningsnotatet kan justeres etter erfaringene dere gjør under øvingen. </a:t>
            </a:r>
          </a:p>
          <a:p>
            <a:endParaRPr lang="nb-NO" dirty="0"/>
          </a:p>
        </p:txBody>
      </p:sp>
    </p:spTree>
    <p:extLst>
      <p:ext uri="{BB962C8B-B14F-4D97-AF65-F5344CB8AC3E}">
        <p14:creationId xmlns:p14="http://schemas.microsoft.com/office/powerpoint/2010/main" val="1568957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Time-Out</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165325"/>
          </a:xfrm>
        </p:spPr>
        <p:txBody>
          <a:bodyPr>
            <a:normAutofit/>
          </a:bodyPr>
          <a:lstStyle/>
          <a:p>
            <a:pPr marL="0" indent="0">
              <a:buNone/>
            </a:pPr>
            <a:r>
              <a:rPr lang="nb-NO" dirty="0"/>
              <a:t>Både «læreren» og «elevene» kan be om Time-Out. Da tar dere et kort avbrekk for å avklare viktige spørsmål eller minne om ting gruppen er blitt enige om under planleggingen. </a:t>
            </a:r>
            <a:br>
              <a:rPr lang="nb-NO" dirty="0"/>
            </a:br>
            <a:endParaRPr lang="nb-NO" dirty="0"/>
          </a:p>
          <a:p>
            <a:pPr marL="0" indent="0">
              <a:buNone/>
            </a:pPr>
            <a:r>
              <a:rPr lang="nb-NO" dirty="0"/>
              <a:t>Det kan for eksempel dreie seg om hvordan dere vil</a:t>
            </a:r>
          </a:p>
          <a:p>
            <a:pPr lvl="0"/>
            <a:r>
              <a:rPr lang="nb-NO" dirty="0"/>
              <a:t>gi respons til elevenes innspill</a:t>
            </a:r>
          </a:p>
          <a:p>
            <a:pPr lvl="0"/>
            <a:r>
              <a:rPr lang="nb-NO" dirty="0"/>
              <a:t>få elevene til å lytte til hverandre og gi respons på medelevenes innspill</a:t>
            </a:r>
          </a:p>
          <a:p>
            <a:pPr lvl="0"/>
            <a:r>
              <a:rPr lang="nb-NO" dirty="0"/>
              <a:t>vurdere elevenes strategier og representasjoner</a:t>
            </a:r>
          </a:p>
        </p:txBody>
      </p:sp>
    </p:spTree>
    <p:extLst>
      <p:ext uri="{BB962C8B-B14F-4D97-AF65-F5344CB8AC3E}">
        <p14:creationId xmlns:p14="http://schemas.microsoft.com/office/powerpoint/2010/main" val="2815299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Tips til utprøvingen</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547051"/>
          </a:xfrm>
        </p:spPr>
        <p:txBody>
          <a:bodyPr>
            <a:normAutofit/>
          </a:bodyPr>
          <a:lstStyle/>
          <a:p>
            <a:pPr marL="0" lvl="0" indent="0">
              <a:buNone/>
            </a:pPr>
            <a:r>
              <a:rPr lang="nb-NO" dirty="0"/>
              <a:t>Opplegget skal prøves ut med elever før dere møtes til </a:t>
            </a:r>
            <a:r>
              <a:rPr lang="nb-NO" i="1" dirty="0"/>
              <a:t>Etterarbeid</a:t>
            </a:r>
            <a:r>
              <a:rPr lang="nb-NO" dirty="0"/>
              <a:t>.</a:t>
            </a:r>
          </a:p>
          <a:p>
            <a:pPr marL="0" lvl="0" indent="0">
              <a:buNone/>
            </a:pPr>
            <a:endParaRPr lang="nb-NO" dirty="0"/>
          </a:p>
          <a:p>
            <a:pPr marL="0" lvl="0" indent="0">
              <a:buNone/>
            </a:pPr>
            <a:r>
              <a:rPr lang="nb-NO" dirty="0"/>
              <a:t>Læringsutbyttet for lærerne vil bli bedre om (deler av) planleggingsgruppen deltar når opplegget prøves ut med elevene. </a:t>
            </a:r>
          </a:p>
          <a:p>
            <a:pPr marL="0" lvl="0" indent="0">
              <a:buNone/>
            </a:pPr>
            <a:endParaRPr lang="nb-NO" dirty="0"/>
          </a:p>
          <a:p>
            <a:pPr marL="0" lvl="0" indent="0">
              <a:buNone/>
            </a:pPr>
            <a:r>
              <a:rPr lang="nb-NO" dirty="0"/>
              <a:t>Time-out kan også bli benyttet under utprøvingen.</a:t>
            </a:r>
          </a:p>
        </p:txBody>
      </p:sp>
    </p:spTree>
    <p:extLst>
      <p:ext uri="{BB962C8B-B14F-4D97-AF65-F5344CB8AC3E}">
        <p14:creationId xmlns:p14="http://schemas.microsoft.com/office/powerpoint/2010/main" val="3010719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Utprøving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a:extLst>
              <a:ext uri="{FF2B5EF4-FFF2-40B4-BE49-F238E27FC236}">
                <a16:creationId xmlns:a16="http://schemas.microsoft.com/office/drawing/2014/main" id="{406F5372-45B8-425E-A627-6ADD0F5AE5F6}"/>
              </a:ext>
            </a:extLst>
          </p:cNvPr>
          <p:cNvPicPr>
            <a:picLocks noChangeAspect="1"/>
          </p:cNvPicPr>
          <p:nvPr/>
        </p:nvPicPr>
        <p:blipFill>
          <a:blip r:embed="rId4"/>
          <a:stretch>
            <a:fillRect/>
          </a:stretch>
        </p:blipFill>
        <p:spPr>
          <a:xfrm>
            <a:off x="3007116" y="1629000"/>
            <a:ext cx="3129765" cy="3600000"/>
          </a:xfrm>
          <a:prstGeom prst="rect">
            <a:avLst/>
          </a:prstGeom>
        </p:spPr>
      </p:pic>
    </p:spTree>
    <p:extLst>
      <p:ext uri="{BB962C8B-B14F-4D97-AF65-F5344CB8AC3E}">
        <p14:creationId xmlns:p14="http://schemas.microsoft.com/office/powerpoint/2010/main" val="4070302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65B214-BDCB-45B6-880C-A50AAC69BFA5}"/>
              </a:ext>
            </a:extLst>
          </p:cNvPr>
          <p:cNvSpPr>
            <a:spLocks noGrp="1"/>
          </p:cNvSpPr>
          <p:nvPr>
            <p:ph type="title"/>
          </p:nvPr>
        </p:nvSpPr>
        <p:spPr/>
        <p:txBody>
          <a:bodyPr/>
          <a:lstStyle/>
          <a:p>
            <a:r>
              <a:rPr lang="nb-NO" dirty="0"/>
              <a:t>Utprøving med elever</a:t>
            </a:r>
          </a:p>
        </p:txBody>
      </p:sp>
      <p:sp>
        <p:nvSpPr>
          <p:cNvPr id="3" name="Plassholder for innhold 2">
            <a:extLst>
              <a:ext uri="{FF2B5EF4-FFF2-40B4-BE49-F238E27FC236}">
                <a16:creationId xmlns:a16="http://schemas.microsoft.com/office/drawing/2014/main" id="{6C681C38-3BA6-40B7-AD6E-676D5E71E3C4}"/>
              </a:ext>
            </a:extLst>
          </p:cNvPr>
          <p:cNvSpPr>
            <a:spLocks noGrp="1"/>
          </p:cNvSpPr>
          <p:nvPr>
            <p:ph idx="1"/>
          </p:nvPr>
        </p:nvSpPr>
        <p:spPr>
          <a:xfrm>
            <a:off x="457200" y="2001795"/>
            <a:ext cx="8229600" cy="4512216"/>
          </a:xfrm>
        </p:spPr>
        <p:txBody>
          <a:bodyPr>
            <a:normAutofit fontScale="92500"/>
          </a:bodyPr>
          <a:lstStyle/>
          <a:p>
            <a:pPr marL="0" indent="0">
              <a:buNone/>
            </a:pPr>
            <a:r>
              <a:rPr lang="nb-NO" dirty="0"/>
              <a:t>Bruk undervisningsnotatet og gjennomfør aktiviteten slik gruppen har planlagt. Dersom kolleger fra planleggingsgruppen er til stede under utprøvingen, bør dere bruke Time-Out for å sikre at dere holder dere til planen. I denne fasen kan Time-Out være også være nyttig undervegs mens elevene arbeider i gruppene, for å diskutere hvordan dere skal få elevene videre i prosessen.</a:t>
            </a:r>
          </a:p>
          <a:p>
            <a:pPr marL="0" indent="0">
              <a:buNone/>
            </a:pPr>
            <a:endParaRPr lang="nb-NO" dirty="0"/>
          </a:p>
          <a:p>
            <a:pPr marL="0" indent="0">
              <a:buNone/>
            </a:pPr>
            <a:r>
              <a:rPr lang="nb-NO" dirty="0"/>
              <a:t>Dersom dere prøver ut aktiviteten alene sammen med egne elever:</a:t>
            </a:r>
          </a:p>
          <a:p>
            <a:pPr lvl="0"/>
            <a:r>
              <a:rPr lang="nb-NO" dirty="0"/>
              <a:t>Bruk gjerne mobil og ta lydopptak under gjennomføringen.</a:t>
            </a:r>
          </a:p>
          <a:p>
            <a:pPr lvl="0"/>
            <a:r>
              <a:rPr lang="nb-NO" dirty="0"/>
              <a:t>Noter etter utprøvingen hva du mener du lyktes med og hva som var utfordrende.</a:t>
            </a:r>
          </a:p>
          <a:p>
            <a:pPr lvl="0"/>
            <a:r>
              <a:rPr lang="nb-NO" dirty="0"/>
              <a:t>Ta bilde av det tavlene/plakatene etter at aktiviteten er prøvd ut</a:t>
            </a:r>
          </a:p>
          <a:p>
            <a:endParaRPr lang="nb-NO" dirty="0"/>
          </a:p>
        </p:txBody>
      </p:sp>
    </p:spTree>
    <p:extLst>
      <p:ext uri="{BB962C8B-B14F-4D97-AF65-F5344CB8AC3E}">
        <p14:creationId xmlns:p14="http://schemas.microsoft.com/office/powerpoint/2010/main" val="1023416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12AC12E-EFC9-48BE-9E8F-9FA04D1931ED}"/>
              </a:ext>
            </a:extLst>
          </p:cNvPr>
          <p:cNvSpPr>
            <a:spLocks noGrp="1"/>
          </p:cNvSpPr>
          <p:nvPr>
            <p:ph type="title"/>
          </p:nvPr>
        </p:nvSpPr>
        <p:spPr/>
        <p:txBody>
          <a:bodyPr/>
          <a:lstStyle/>
          <a:p>
            <a:r>
              <a:rPr lang="nb-NO" dirty="0"/>
              <a:t>Om modulen</a:t>
            </a:r>
          </a:p>
        </p:txBody>
      </p:sp>
      <p:sp>
        <p:nvSpPr>
          <p:cNvPr id="5" name="Plassholder for innhold 4">
            <a:extLst>
              <a:ext uri="{FF2B5EF4-FFF2-40B4-BE49-F238E27FC236}">
                <a16:creationId xmlns:a16="http://schemas.microsoft.com/office/drawing/2014/main" id="{0BD586C4-3C92-4F0B-9B51-A49813BDAD90}"/>
              </a:ext>
            </a:extLst>
          </p:cNvPr>
          <p:cNvSpPr>
            <a:spLocks noGrp="1"/>
          </p:cNvSpPr>
          <p:nvPr>
            <p:ph idx="1"/>
          </p:nvPr>
        </p:nvSpPr>
        <p:spPr/>
        <p:txBody>
          <a:bodyPr/>
          <a:lstStyle/>
          <a:p>
            <a:pPr marL="0" indent="0">
              <a:buNone/>
            </a:pPr>
            <a:r>
              <a:rPr lang="nb-NO" dirty="0"/>
              <a:t>Denne modulen legger spesielt vekt på</a:t>
            </a:r>
          </a:p>
          <a:p>
            <a:pPr lvl="0"/>
            <a:r>
              <a:rPr lang="nb-NO" dirty="0"/>
              <a:t>kjerneelementet </a:t>
            </a:r>
            <a:r>
              <a:rPr lang="nb-NO" i="1" dirty="0"/>
              <a:t>Utforsking og problemløsing </a:t>
            </a:r>
            <a:endParaRPr lang="nb-NO" dirty="0"/>
          </a:p>
          <a:p>
            <a:pPr lvl="0"/>
            <a:r>
              <a:rPr lang="nb-NO" dirty="0"/>
              <a:t>samtaletypen </a:t>
            </a:r>
            <a:r>
              <a:rPr lang="nb-NO" i="1" dirty="0"/>
              <a:t>Åpen strategideling</a:t>
            </a:r>
            <a:endParaRPr lang="nb-NO" dirty="0"/>
          </a:p>
          <a:p>
            <a:pPr lvl="0"/>
            <a:r>
              <a:rPr lang="nb-NO" dirty="0"/>
              <a:t>samtaletrekket </a:t>
            </a:r>
            <a:r>
              <a:rPr lang="nb-NO" i="1" dirty="0"/>
              <a:t>Gjenta</a:t>
            </a:r>
            <a:endParaRPr lang="nb-NO" dirty="0"/>
          </a:p>
          <a:p>
            <a:endParaRPr lang="nb-NO" dirty="0"/>
          </a:p>
        </p:txBody>
      </p:sp>
    </p:spTree>
    <p:extLst>
      <p:ext uri="{BB962C8B-B14F-4D97-AF65-F5344CB8AC3E}">
        <p14:creationId xmlns:p14="http://schemas.microsoft.com/office/powerpoint/2010/main" val="16383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Etterarbeid</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79" y="1629000"/>
            <a:ext cx="2975439" cy="3600000"/>
          </a:xfrm>
          <a:prstGeom prst="rect">
            <a:avLst/>
          </a:prstGeom>
        </p:spPr>
      </p:pic>
    </p:spTree>
    <p:extLst>
      <p:ext uri="{BB962C8B-B14F-4D97-AF65-F5344CB8AC3E}">
        <p14:creationId xmlns:p14="http://schemas.microsoft.com/office/powerpoint/2010/main" val="3644455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lstStyle/>
          <a:p>
            <a:r>
              <a:rPr lang="nb-NO" dirty="0"/>
              <a:t>Erfaringsdeling i grupper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4"/>
            <a:ext cx="8229600" cy="4571725"/>
          </a:xfrm>
        </p:spPr>
        <p:txBody>
          <a:bodyPr>
            <a:normAutofit/>
          </a:bodyPr>
          <a:lstStyle/>
          <a:p>
            <a:pPr marL="0" indent="0">
              <a:buNone/>
            </a:pPr>
            <a:r>
              <a:rPr lang="nb-NO" dirty="0"/>
              <a:t>Grupper: (20 minutter)</a:t>
            </a:r>
          </a:p>
          <a:p>
            <a:pPr marL="0" indent="0">
              <a:buNone/>
            </a:pPr>
            <a:r>
              <a:rPr lang="nb-NO" dirty="0"/>
              <a:t>Deltakerne deler erfaringene fra utprøvingen i planleggingsgruppene. Ta runden slik at alle får presentere sine tanker og erfaringer. </a:t>
            </a:r>
          </a:p>
          <a:p>
            <a:pPr lvl="0"/>
            <a:r>
              <a:rPr lang="nb-NO" dirty="0"/>
              <a:t>Gjennomførte dere aktiviteten slik dere planla? Hva skyldes eventuelle avvik?</a:t>
            </a:r>
          </a:p>
          <a:p>
            <a:pPr lvl="0"/>
            <a:r>
              <a:rPr lang="nb-NO" dirty="0"/>
              <a:t>Hvordan fungerte oppsummeringen med fokus på strategien </a:t>
            </a:r>
            <a:r>
              <a:rPr lang="nb-NO" i="1" dirty="0"/>
              <a:t>Prøve og feile</a:t>
            </a:r>
            <a:r>
              <a:rPr lang="nb-NO" dirty="0"/>
              <a:t>? Vær konkret.</a:t>
            </a:r>
          </a:p>
          <a:p>
            <a:pPr marL="0" indent="0">
              <a:buNone/>
            </a:pPr>
            <a:endParaRPr lang="nb-NO" dirty="0"/>
          </a:p>
          <a:p>
            <a:pPr marL="0" indent="0">
              <a:buNone/>
            </a:pPr>
            <a:r>
              <a:rPr lang="nb-NO" dirty="0"/>
              <a:t>Hver gruppe noterer to-tre momenter dere vil dele med resten av kollegiet.</a:t>
            </a:r>
          </a:p>
        </p:txBody>
      </p:sp>
    </p:spTree>
    <p:extLst>
      <p:ext uri="{BB962C8B-B14F-4D97-AF65-F5344CB8AC3E}">
        <p14:creationId xmlns:p14="http://schemas.microsoft.com/office/powerpoint/2010/main" val="27869395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lstStyle/>
          <a:p>
            <a:r>
              <a:rPr lang="nb-NO" dirty="0"/>
              <a:t>Erfaringsdeling i plenum</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5"/>
            <a:ext cx="8229600" cy="4468674"/>
          </a:xfrm>
        </p:spPr>
        <p:txBody>
          <a:bodyPr>
            <a:normAutofit/>
          </a:bodyPr>
          <a:lstStyle/>
          <a:p>
            <a:pPr marL="0" indent="0">
              <a:buNone/>
            </a:pPr>
            <a:r>
              <a:rPr lang="nb-NO" dirty="0"/>
              <a:t>Plenum: Oppsummering (10 minutter)</a:t>
            </a:r>
          </a:p>
          <a:p>
            <a:pPr marL="0" indent="0">
              <a:buNone/>
            </a:pPr>
            <a:r>
              <a:rPr lang="nb-NO" dirty="0"/>
              <a:t>Hver gruppe deler momentene dere har valgt med kollegene.</a:t>
            </a:r>
          </a:p>
          <a:p>
            <a:endParaRPr lang="nb-NO" dirty="0"/>
          </a:p>
        </p:txBody>
      </p:sp>
    </p:spTree>
    <p:extLst>
      <p:ext uri="{BB962C8B-B14F-4D97-AF65-F5344CB8AC3E}">
        <p14:creationId xmlns:p14="http://schemas.microsoft.com/office/powerpoint/2010/main" val="386561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Neste modul</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10;&#10;Automatisk generert beskrivelse">
            <a:extLst>
              <a:ext uri="{FF2B5EF4-FFF2-40B4-BE49-F238E27FC236}">
                <a16:creationId xmlns:a16="http://schemas.microsoft.com/office/drawing/2014/main" id="{45340AE3-CD3F-45A6-9F2F-E224796B6C7B}"/>
              </a:ext>
            </a:extLst>
          </p:cNvPr>
          <p:cNvPicPr>
            <a:picLocks noChangeAspect="1"/>
          </p:cNvPicPr>
          <p:nvPr/>
        </p:nvPicPr>
        <p:blipFill>
          <a:blip r:embed="rId4"/>
          <a:stretch>
            <a:fillRect/>
          </a:stretch>
        </p:blipFill>
        <p:spPr>
          <a:xfrm>
            <a:off x="0" y="1394410"/>
            <a:ext cx="9144000" cy="4069180"/>
          </a:xfrm>
          <a:prstGeom prst="rect">
            <a:avLst/>
          </a:prstGeom>
        </p:spPr>
      </p:pic>
      <p:sp>
        <p:nvSpPr>
          <p:cNvPr id="6" name="Rektangel 5">
            <a:extLst>
              <a:ext uri="{FF2B5EF4-FFF2-40B4-BE49-F238E27FC236}">
                <a16:creationId xmlns:a16="http://schemas.microsoft.com/office/drawing/2014/main" id="{F4A8DC6F-22C1-4013-AFF7-DD8DAA58DF3D}"/>
              </a:ext>
            </a:extLst>
          </p:cNvPr>
          <p:cNvSpPr/>
          <p:nvPr/>
        </p:nvSpPr>
        <p:spPr>
          <a:xfrm>
            <a:off x="3966742" y="3022457"/>
            <a:ext cx="4090159" cy="1015663"/>
          </a:xfrm>
          <a:prstGeom prst="rect">
            <a:avLst/>
          </a:prstGeom>
        </p:spPr>
        <p:txBody>
          <a:bodyPr wrap="none">
            <a:spAutoFit/>
          </a:bodyPr>
          <a:lstStyle/>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Modul 8 </a:t>
            </a:r>
          </a:p>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Undervise problemløsing</a:t>
            </a:r>
            <a:endParaRPr lang="nb-NO" sz="3000" dirty="0">
              <a:solidFill>
                <a:schemeClr val="bg1"/>
              </a:solidFill>
            </a:endParaRPr>
          </a:p>
        </p:txBody>
      </p:sp>
    </p:spTree>
    <p:extLst>
      <p:ext uri="{BB962C8B-B14F-4D97-AF65-F5344CB8AC3E}">
        <p14:creationId xmlns:p14="http://schemas.microsoft.com/office/powerpoint/2010/main" val="15762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1B292F-7E01-46DA-9A86-17948127E8F6}"/>
              </a:ext>
            </a:extLst>
          </p:cNvPr>
          <p:cNvSpPr>
            <a:spLocks noGrp="1"/>
          </p:cNvSpPr>
          <p:nvPr>
            <p:ph type="title"/>
          </p:nvPr>
        </p:nvSpPr>
        <p:spPr/>
        <p:txBody>
          <a:bodyPr/>
          <a:lstStyle/>
          <a:p>
            <a:r>
              <a:rPr lang="nb-NO" dirty="0"/>
              <a:t>Mål</a:t>
            </a:r>
          </a:p>
        </p:txBody>
      </p:sp>
      <p:sp>
        <p:nvSpPr>
          <p:cNvPr id="3" name="Plassholder for innhold 2">
            <a:extLst>
              <a:ext uri="{FF2B5EF4-FFF2-40B4-BE49-F238E27FC236}">
                <a16:creationId xmlns:a16="http://schemas.microsoft.com/office/drawing/2014/main" id="{411BB7A2-7DF6-4709-93CC-D70ABD4F31B1}"/>
              </a:ext>
            </a:extLst>
          </p:cNvPr>
          <p:cNvSpPr>
            <a:spLocks noGrp="1"/>
          </p:cNvSpPr>
          <p:nvPr>
            <p:ph idx="1"/>
          </p:nvPr>
        </p:nvSpPr>
        <p:spPr/>
        <p:txBody>
          <a:bodyPr/>
          <a:lstStyle/>
          <a:p>
            <a:pPr marL="0" indent="0">
              <a:buNone/>
            </a:pPr>
            <a:r>
              <a:rPr lang="nb-NO" dirty="0"/>
              <a:t>Målet med denne modulen er at deltakerne skal</a:t>
            </a:r>
          </a:p>
          <a:p>
            <a:pPr lvl="0"/>
            <a:r>
              <a:rPr lang="nb-NO" dirty="0"/>
              <a:t>lære å planlegge og lede en problemløsings-prosess med utgangspunkt i fem praksiser</a:t>
            </a:r>
          </a:p>
          <a:p>
            <a:pPr lvl="0"/>
            <a:r>
              <a:rPr lang="nb-NO" dirty="0"/>
              <a:t>lære å lede en matematisk samtale som får fram ulike problemløsingsstrategier og deretter løfte fram en bestemt problemløsingsstrategi</a:t>
            </a:r>
          </a:p>
          <a:p>
            <a:endParaRPr lang="nb-NO" dirty="0"/>
          </a:p>
        </p:txBody>
      </p:sp>
    </p:spTree>
    <p:extLst>
      <p:ext uri="{BB962C8B-B14F-4D97-AF65-F5344CB8AC3E}">
        <p14:creationId xmlns:p14="http://schemas.microsoft.com/office/powerpoint/2010/main" val="276066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Forarbeid</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3" name="Bilde 2">
            <a:extLst>
              <a:ext uri="{FF2B5EF4-FFF2-40B4-BE49-F238E27FC236}">
                <a16:creationId xmlns:a16="http://schemas.microsoft.com/office/drawing/2014/main" id="{23F9B173-3215-4C63-A275-DF62B03EF6AA}"/>
              </a:ext>
            </a:extLst>
          </p:cNvPr>
          <p:cNvPicPr>
            <a:picLocks noChangeAspect="1"/>
          </p:cNvPicPr>
          <p:nvPr/>
        </p:nvPicPr>
        <p:blipFill>
          <a:blip r:embed="rId4"/>
          <a:stretch>
            <a:fillRect/>
          </a:stretch>
        </p:blipFill>
        <p:spPr>
          <a:xfrm>
            <a:off x="3084447" y="1627476"/>
            <a:ext cx="2975106" cy="3603048"/>
          </a:xfrm>
          <a:prstGeom prst="rect">
            <a:avLst/>
          </a:prstGeom>
        </p:spPr>
      </p:pic>
    </p:spTree>
    <p:extLst>
      <p:ext uri="{BB962C8B-B14F-4D97-AF65-F5344CB8AC3E}">
        <p14:creationId xmlns:p14="http://schemas.microsoft.com/office/powerpoint/2010/main" val="138096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a:t>Les og </a:t>
            </a:r>
            <a:r>
              <a:rPr lang="nb-NO" dirty="0"/>
              <a:t>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409165"/>
          </a:xfrm>
        </p:spPr>
        <p:txBody>
          <a:bodyPr>
            <a:normAutofit/>
          </a:bodyPr>
          <a:lstStyle/>
          <a:p>
            <a:pPr marL="0" indent="0">
              <a:buNone/>
            </a:pPr>
            <a:r>
              <a:rPr lang="nb-NO" dirty="0"/>
              <a:t>Individuelt.</a:t>
            </a:r>
          </a:p>
          <a:p>
            <a:pPr marL="0" indent="0">
              <a:buNone/>
            </a:pPr>
            <a:r>
              <a:rPr lang="nb-NO" dirty="0"/>
              <a:t>Les artikkelen </a:t>
            </a:r>
            <a:r>
              <a:rPr lang="nb-NO" i="1" dirty="0"/>
              <a:t>Å planlegge og lede en målrettet matematisk samtale.</a:t>
            </a:r>
            <a:r>
              <a:rPr lang="nb-NO" dirty="0"/>
              <a:t> </a:t>
            </a:r>
            <a:br>
              <a:rPr lang="nb-NO" dirty="0"/>
            </a:br>
            <a:r>
              <a:rPr lang="nb-NO" dirty="0"/>
              <a:t>Noter tre momenter du ønsker å diskutere med kollegene.</a:t>
            </a:r>
          </a:p>
          <a:p>
            <a:pPr marL="0" lvl="0" indent="0">
              <a:buNone/>
            </a:pPr>
            <a:endParaRPr lang="nb-NO" dirty="0"/>
          </a:p>
          <a:p>
            <a:pPr marL="0" indent="0">
              <a:buNone/>
            </a:pPr>
            <a:r>
              <a:rPr lang="nb-NO" dirty="0"/>
              <a:t>Tenk gjennom og konkretiser:</a:t>
            </a:r>
          </a:p>
          <a:p>
            <a:pPr lvl="0"/>
            <a:r>
              <a:rPr lang="nb-NO" dirty="0"/>
              <a:t>Hvilke praksiser kjenner du igjen fra egen undervisning?</a:t>
            </a:r>
          </a:p>
          <a:p>
            <a:pPr lvl="0"/>
            <a:r>
              <a:rPr lang="nb-NO"/>
              <a:t>Hvilke </a:t>
            </a:r>
            <a:r>
              <a:rPr lang="nb-NO" dirty="0"/>
              <a:t>praksiser tenker du kan være utfordrende?</a:t>
            </a:r>
          </a:p>
          <a:p>
            <a:pPr marL="0" lvl="0" indent="0">
              <a:buNone/>
            </a:pPr>
            <a:endParaRPr lang="nb-NO" dirty="0"/>
          </a:p>
          <a:p>
            <a:pPr marL="0" indent="0">
              <a:buNone/>
            </a:pPr>
            <a:r>
              <a:rPr lang="nb-NO" dirty="0"/>
              <a:t>Ta notatene med til diskusjon i gruppe/plenum.</a:t>
            </a:r>
          </a:p>
          <a:p>
            <a:pPr marL="0" indent="0">
              <a:buNone/>
            </a:pPr>
            <a:endParaRPr lang="nb-NO" dirty="0"/>
          </a:p>
          <a:p>
            <a:endParaRPr lang="nb-NO" dirty="0"/>
          </a:p>
        </p:txBody>
      </p:sp>
    </p:spTree>
    <p:extLst>
      <p:ext uri="{BB962C8B-B14F-4D97-AF65-F5344CB8AC3E}">
        <p14:creationId xmlns:p14="http://schemas.microsoft.com/office/powerpoint/2010/main" val="20153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Samarbeid</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9" name="Bilde 8">
            <a:extLst>
              <a:ext uri="{FF2B5EF4-FFF2-40B4-BE49-F238E27FC236}">
                <a16:creationId xmlns:a16="http://schemas.microsoft.com/office/drawing/2014/main" id="{98C3301E-9E0E-4D2F-8865-AA43C231FEED}"/>
              </a:ext>
            </a:extLst>
          </p:cNvPr>
          <p:cNvPicPr>
            <a:picLocks noChangeAspect="1"/>
          </p:cNvPicPr>
          <p:nvPr/>
        </p:nvPicPr>
        <p:blipFill>
          <a:blip r:embed="rId4"/>
          <a:stretch>
            <a:fillRect/>
          </a:stretch>
        </p:blipFill>
        <p:spPr>
          <a:xfrm>
            <a:off x="2880138" y="1629000"/>
            <a:ext cx="3383721" cy="3600000"/>
          </a:xfrm>
          <a:prstGeom prst="rect">
            <a:avLst/>
          </a:prstGeom>
        </p:spPr>
      </p:pic>
    </p:spTree>
    <p:extLst>
      <p:ext uri="{BB962C8B-B14F-4D97-AF65-F5344CB8AC3E}">
        <p14:creationId xmlns:p14="http://schemas.microsoft.com/office/powerpoint/2010/main" val="390712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9290542-AC8A-47C7-BA83-6ACC67116B4E}"/>
              </a:ext>
            </a:extLst>
          </p:cNvPr>
          <p:cNvSpPr>
            <a:spLocks noGrp="1"/>
          </p:cNvSpPr>
          <p:nvPr>
            <p:ph type="title"/>
          </p:nvPr>
        </p:nvSpPr>
        <p:spPr/>
        <p:txBody>
          <a:bodyPr/>
          <a:lstStyle/>
          <a:p>
            <a:r>
              <a:rPr lang="nb-NO" dirty="0"/>
              <a:t>Tidsplan for Samarbeid</a:t>
            </a:r>
          </a:p>
        </p:txBody>
      </p:sp>
      <p:graphicFrame>
        <p:nvGraphicFramePr>
          <p:cNvPr id="4" name="Tabell 4">
            <a:extLst>
              <a:ext uri="{FF2B5EF4-FFF2-40B4-BE49-F238E27FC236}">
                <a16:creationId xmlns:a16="http://schemas.microsoft.com/office/drawing/2014/main" id="{888810AE-20B1-4C53-889C-D6461917A27C}"/>
              </a:ext>
            </a:extLst>
          </p:cNvPr>
          <p:cNvGraphicFramePr>
            <a:graphicFrameLocks noGrp="1"/>
          </p:cNvGraphicFramePr>
          <p:nvPr>
            <p:ph idx="1"/>
            <p:extLst>
              <p:ext uri="{D42A27DB-BD31-4B8C-83A1-F6EECF244321}">
                <p14:modId xmlns:p14="http://schemas.microsoft.com/office/powerpoint/2010/main" val="3569976376"/>
              </p:ext>
            </p:extLst>
          </p:nvPr>
        </p:nvGraphicFramePr>
        <p:xfrm>
          <a:off x="457200" y="2097633"/>
          <a:ext cx="8229600" cy="2199680"/>
        </p:xfrm>
        <a:graphic>
          <a:graphicData uri="http://schemas.openxmlformats.org/drawingml/2006/table">
            <a:tbl>
              <a:tblPr firstRow="1" bandRow="1">
                <a:tableStyleId>{00A15C55-8517-42AA-B614-E9B94910E393}</a:tableStyleId>
              </a:tblPr>
              <a:tblGrid>
                <a:gridCol w="6126480">
                  <a:extLst>
                    <a:ext uri="{9D8B030D-6E8A-4147-A177-3AD203B41FA5}">
                      <a16:colId xmlns:a16="http://schemas.microsoft.com/office/drawing/2014/main" val="2033864901"/>
                    </a:ext>
                  </a:extLst>
                </a:gridCol>
                <a:gridCol w="2103120">
                  <a:extLst>
                    <a:ext uri="{9D8B030D-6E8A-4147-A177-3AD203B41FA5}">
                      <a16:colId xmlns:a16="http://schemas.microsoft.com/office/drawing/2014/main" val="2260144322"/>
                    </a:ext>
                  </a:extLst>
                </a:gridCol>
              </a:tblGrid>
              <a:tr h="370840">
                <a:tc>
                  <a:txBody>
                    <a:bodyPr/>
                    <a:lstStyle/>
                    <a:p>
                      <a:r>
                        <a:rPr lang="nb-NO" dirty="0"/>
                        <a:t>Aktivitet</a:t>
                      </a:r>
                    </a:p>
                  </a:txBody>
                  <a:tcPr/>
                </a:tc>
                <a:tc>
                  <a:txBody>
                    <a:bodyPr/>
                    <a:lstStyle/>
                    <a:p>
                      <a:r>
                        <a:rPr lang="nb-NO" dirty="0"/>
                        <a:t>tid</a:t>
                      </a:r>
                    </a:p>
                  </a:txBody>
                  <a:tcPr/>
                </a:tc>
                <a:extLst>
                  <a:ext uri="{0D108BD9-81ED-4DB2-BD59-A6C34878D82A}">
                    <a16:rowId xmlns:a16="http://schemas.microsoft.com/office/drawing/2014/main" val="55011047"/>
                  </a:ext>
                </a:extLst>
              </a:tr>
              <a:tr h="370840">
                <a:tc>
                  <a:txBody>
                    <a:bodyPr/>
                    <a:lstStyle/>
                    <a:p>
                      <a:pPr marL="0" marR="0" lvl="0" indent="0" algn="l" rtl="0">
                        <a:spcBef>
                          <a:spcPts val="0"/>
                        </a:spcBef>
                        <a:spcAft>
                          <a:spcPts val="0"/>
                        </a:spcAft>
                        <a:buNone/>
                      </a:pPr>
                      <a:r>
                        <a:rPr lang="nb-NO" sz="2400" dirty="0"/>
                        <a:t>Oppsummere og drøfte forarbeid</a:t>
                      </a:r>
                      <a:endParaRPr dirty="0"/>
                    </a:p>
                  </a:txBody>
                  <a:tcPr marL="91450" marR="91450" marT="45725" marB="45725"/>
                </a:tc>
                <a:tc>
                  <a:txBody>
                    <a:bodyPr/>
                    <a:lstStyle/>
                    <a:p>
                      <a:pPr marL="0" marR="0" lvl="0" indent="0" algn="l" rtl="0">
                        <a:spcBef>
                          <a:spcPts val="0"/>
                        </a:spcBef>
                        <a:spcAft>
                          <a:spcPts val="0"/>
                        </a:spcAft>
                        <a:buNone/>
                      </a:pPr>
                      <a:r>
                        <a:rPr lang="nb-NO" sz="2400" baseline="0" dirty="0"/>
                        <a:t>30 </a:t>
                      </a:r>
                      <a:r>
                        <a:rPr lang="no-NO" sz="2400" dirty="0"/>
                        <a:t>minutter</a:t>
                      </a:r>
                      <a:endParaRPr sz="2400" dirty="0"/>
                    </a:p>
                  </a:txBody>
                  <a:tcPr marL="91450" marR="91450" marT="45725" marB="45725"/>
                </a:tc>
                <a:extLst>
                  <a:ext uri="{0D108BD9-81ED-4DB2-BD59-A6C34878D82A}">
                    <a16:rowId xmlns:a16="http://schemas.microsoft.com/office/drawing/2014/main" val="2259771622"/>
                  </a:ext>
                </a:extLst>
              </a:tr>
              <a:tr h="370840">
                <a:tc>
                  <a:txBody>
                    <a:bodyPr/>
                    <a:lstStyle/>
                    <a:p>
                      <a:pPr marL="0" marR="0" lvl="0" indent="0" algn="l" rtl="0">
                        <a:spcBef>
                          <a:spcPts val="0"/>
                        </a:spcBef>
                        <a:spcAft>
                          <a:spcPts val="0"/>
                        </a:spcAft>
                        <a:buNone/>
                      </a:pPr>
                      <a:r>
                        <a:rPr lang="nb-NO" sz="2400" dirty="0"/>
                        <a:t>Planlegge undervisning</a:t>
                      </a:r>
                      <a:endParaRPr dirty="0"/>
                    </a:p>
                  </a:txBody>
                  <a:tcPr marL="91450" marR="91450" marT="45725" marB="45725"/>
                </a:tc>
                <a:tc>
                  <a:txBody>
                    <a:bodyPr/>
                    <a:lstStyle/>
                    <a:p>
                      <a:pPr marL="0" marR="0" lvl="0" indent="0" algn="l" rtl="0">
                        <a:spcBef>
                          <a:spcPts val="0"/>
                        </a:spcBef>
                        <a:spcAft>
                          <a:spcPts val="0"/>
                        </a:spcAft>
                        <a:buNone/>
                      </a:pPr>
                      <a:r>
                        <a:rPr lang="nb-NO" sz="2400" dirty="0"/>
                        <a:t>60 </a:t>
                      </a:r>
                      <a:r>
                        <a:rPr lang="no-NO" sz="2400" dirty="0"/>
                        <a:t>minutter</a:t>
                      </a:r>
                      <a:endParaRPr sz="2400" dirty="0"/>
                    </a:p>
                  </a:txBody>
                  <a:tcPr marL="91450" marR="91450" marT="45725" marB="45725"/>
                </a:tc>
                <a:extLst>
                  <a:ext uri="{0D108BD9-81ED-4DB2-BD59-A6C34878D82A}">
                    <a16:rowId xmlns:a16="http://schemas.microsoft.com/office/drawing/2014/main" val="477297595"/>
                  </a:ext>
                </a:extLst>
              </a:tr>
              <a:tr h="370840">
                <a:tc>
                  <a:txBody>
                    <a:bodyPr/>
                    <a:lstStyle/>
                    <a:p>
                      <a:pPr marL="0" marR="0" lvl="0" indent="0" algn="l" rtl="0">
                        <a:spcBef>
                          <a:spcPts val="0"/>
                        </a:spcBef>
                        <a:spcAft>
                          <a:spcPts val="0"/>
                        </a:spcAft>
                        <a:buNone/>
                      </a:pPr>
                      <a:r>
                        <a:rPr lang="nb-NO" sz="2400" u="none" strike="noStrike" cap="none" dirty="0">
                          <a:sym typeface="Arial"/>
                        </a:rPr>
                        <a:t>Øve</a:t>
                      </a:r>
                      <a:endParaRPr sz="2400" b="0" i="0" u="none" strike="noStrike" cap="none" dirty="0">
                        <a:solidFill>
                          <a:schemeClr val="dk1"/>
                        </a:solidFill>
                        <a:latin typeface="Calibri"/>
                        <a:ea typeface="Calibri"/>
                        <a:cs typeface="Calibri"/>
                        <a:sym typeface="Arial"/>
                      </a:endParaRPr>
                    </a:p>
                  </a:txBody>
                  <a:tcPr marL="91450" marR="91450" marT="45725" marB="45725"/>
                </a:tc>
                <a:tc>
                  <a:txBody>
                    <a:bodyPr/>
                    <a:lstStyle/>
                    <a:p>
                      <a:pPr marL="0" marR="0" lvl="0" indent="0" algn="l" rtl="0">
                        <a:spcBef>
                          <a:spcPts val="0"/>
                        </a:spcBef>
                        <a:spcAft>
                          <a:spcPts val="0"/>
                        </a:spcAft>
                        <a:buNone/>
                      </a:pPr>
                      <a:r>
                        <a:rPr lang="nb-NO" sz="2400" dirty="0"/>
                        <a:t>30 minutter</a:t>
                      </a:r>
                      <a:endParaRPr sz="2400" dirty="0"/>
                    </a:p>
                  </a:txBody>
                  <a:tcPr marL="91450" marR="91450" marT="45725" marB="45725"/>
                </a:tc>
                <a:extLst>
                  <a:ext uri="{0D108BD9-81ED-4DB2-BD59-A6C34878D82A}">
                    <a16:rowId xmlns:a16="http://schemas.microsoft.com/office/drawing/2014/main" val="1605683577"/>
                  </a:ext>
                </a:extLst>
              </a:tr>
              <a:tr h="370840">
                <a:tc>
                  <a:txBody>
                    <a:bodyPr/>
                    <a:lstStyle/>
                    <a:p>
                      <a:pPr marL="0" marR="0" lvl="0" indent="0" algn="l" rtl="0">
                        <a:spcBef>
                          <a:spcPts val="0"/>
                        </a:spcBef>
                        <a:spcAft>
                          <a:spcPts val="0"/>
                        </a:spcAft>
                        <a:buNone/>
                      </a:pPr>
                      <a:r>
                        <a:rPr lang="nb-NO" sz="2400" dirty="0"/>
                        <a:t>Total tidsbruk</a:t>
                      </a:r>
                      <a:endParaRPr dirty="0"/>
                    </a:p>
                  </a:txBody>
                  <a:tcPr marL="91450" marR="91450" marT="45725" marB="45725"/>
                </a:tc>
                <a:tc>
                  <a:txBody>
                    <a:bodyPr/>
                    <a:lstStyle/>
                    <a:p>
                      <a:pPr marL="0" marR="0" lvl="0" indent="0" algn="l" rtl="0">
                        <a:spcBef>
                          <a:spcPts val="0"/>
                        </a:spcBef>
                        <a:spcAft>
                          <a:spcPts val="0"/>
                        </a:spcAft>
                        <a:buNone/>
                      </a:pPr>
                      <a:r>
                        <a:rPr lang="nb-NO" sz="2400" dirty="0"/>
                        <a:t>120</a:t>
                      </a:r>
                      <a:r>
                        <a:rPr lang="no-NO" sz="2400" dirty="0"/>
                        <a:t> minutter</a:t>
                      </a:r>
                      <a:endParaRPr sz="2400" dirty="0"/>
                    </a:p>
                  </a:txBody>
                  <a:tcPr marL="91450" marR="91450" marT="45725" marB="45725"/>
                </a:tc>
                <a:extLst>
                  <a:ext uri="{0D108BD9-81ED-4DB2-BD59-A6C34878D82A}">
                    <a16:rowId xmlns:a16="http://schemas.microsoft.com/office/drawing/2014/main" val="1181455068"/>
                  </a:ext>
                </a:extLst>
              </a:tr>
            </a:tbl>
          </a:graphicData>
        </a:graphic>
      </p:graphicFrame>
    </p:spTree>
    <p:extLst>
      <p:ext uri="{BB962C8B-B14F-4D97-AF65-F5344CB8AC3E}">
        <p14:creationId xmlns:p14="http://schemas.microsoft.com/office/powerpoint/2010/main" val="107904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AD359A9-97F0-45EA-8B28-06267657E506}"/>
              </a:ext>
            </a:extLst>
          </p:cNvPr>
          <p:cNvSpPr>
            <a:spLocks noGrp="1"/>
          </p:cNvSpPr>
          <p:nvPr>
            <p:ph type="title"/>
          </p:nvPr>
        </p:nvSpPr>
        <p:spPr/>
        <p:txBody>
          <a:bodyPr/>
          <a:lstStyle/>
          <a:p>
            <a:r>
              <a:rPr lang="nb-NO" dirty="0"/>
              <a:t>Oppsummere og drøfte forarbeid</a:t>
            </a:r>
          </a:p>
        </p:txBody>
      </p:sp>
      <p:sp>
        <p:nvSpPr>
          <p:cNvPr id="5" name="Plassholder for tekst 4">
            <a:extLst>
              <a:ext uri="{FF2B5EF4-FFF2-40B4-BE49-F238E27FC236}">
                <a16:creationId xmlns:a16="http://schemas.microsoft.com/office/drawing/2014/main" id="{C6853416-5B64-4408-B6C9-31654A34F313}"/>
              </a:ext>
            </a:extLst>
          </p:cNvPr>
          <p:cNvSpPr>
            <a:spLocks noGrp="1"/>
          </p:cNvSpPr>
          <p:nvPr>
            <p:ph type="body" idx="1"/>
          </p:nvPr>
        </p:nvSpPr>
        <p:spPr/>
        <p:txBody>
          <a:bodyPr/>
          <a:lstStyle/>
          <a:p>
            <a:r>
              <a:rPr lang="nb-NO" dirty="0"/>
              <a:t>30 minutter</a:t>
            </a:r>
          </a:p>
        </p:txBody>
      </p:sp>
    </p:spTree>
    <p:extLst>
      <p:ext uri="{BB962C8B-B14F-4D97-AF65-F5344CB8AC3E}">
        <p14:creationId xmlns:p14="http://schemas.microsoft.com/office/powerpoint/2010/main" val="805135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artikkelen i gruppene</a:t>
            </a:r>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lnSpcReduction="10000"/>
          </a:bodyPr>
          <a:lstStyle/>
          <a:p>
            <a:pPr marL="0" indent="0">
              <a:buNone/>
            </a:pPr>
            <a:r>
              <a:rPr lang="nb-NO" dirty="0"/>
              <a:t>Grupper (15 minutter):</a:t>
            </a:r>
          </a:p>
          <a:p>
            <a:pPr marL="0" indent="0">
              <a:buNone/>
            </a:pPr>
            <a:r>
              <a:rPr lang="nb-NO" dirty="0"/>
              <a:t>Den som leder modulen sørger for at</a:t>
            </a:r>
            <a:r>
              <a:rPr lang="nb-NO" b="1" dirty="0"/>
              <a:t> </a:t>
            </a:r>
            <a:endParaRPr lang="nb-NO" dirty="0"/>
          </a:p>
          <a:p>
            <a:pPr lvl="0"/>
            <a:r>
              <a:rPr lang="nb-NO" dirty="0"/>
              <a:t>alle i gruppen i tur og orden får si det de har merket seg</a:t>
            </a:r>
          </a:p>
          <a:p>
            <a:pPr lvl="0"/>
            <a:r>
              <a:rPr lang="nb-NO" dirty="0"/>
              <a:t>gruppen holder tiden og passer på at dere først og fremst samtaler om spørsmålene</a:t>
            </a:r>
          </a:p>
          <a:p>
            <a:pPr lvl="0"/>
            <a:r>
              <a:rPr lang="nb-NO" dirty="0"/>
              <a:t>blir enig om hva dere skal løfte fram i plenum og hvem som skal gjøre det</a:t>
            </a:r>
          </a:p>
          <a:p>
            <a:pPr lvl="0"/>
            <a:endParaRPr lang="nb-NO" dirty="0"/>
          </a:p>
          <a:p>
            <a:pPr marL="0" indent="0">
              <a:buNone/>
            </a:pPr>
            <a:r>
              <a:rPr lang="nb-NO" dirty="0"/>
              <a:t>Hvis dere er færre enn ti lærere kan dere gjennomføre samarbeidet som en gruppe uten plenum.</a:t>
            </a:r>
          </a:p>
          <a:p>
            <a:pPr lvl="0"/>
            <a:endParaRPr lang="nb-NO" dirty="0"/>
          </a:p>
          <a:p>
            <a:pPr marL="0" indent="0">
              <a:buNone/>
            </a:pPr>
            <a:endParaRPr lang="nb-NO" dirty="0"/>
          </a:p>
          <a:p>
            <a:endParaRPr lang="nb-NO" dirty="0"/>
          </a:p>
        </p:txBody>
      </p:sp>
    </p:spTree>
    <p:extLst>
      <p:ext uri="{BB962C8B-B14F-4D97-AF65-F5344CB8AC3E}">
        <p14:creationId xmlns:p14="http://schemas.microsoft.com/office/powerpoint/2010/main" val="1567906648"/>
      </p:ext>
    </p:extLst>
  </p:cSld>
  <p:clrMapOvr>
    <a:masterClrMapping/>
  </p:clrMapOvr>
</p:sld>
</file>

<file path=ppt/theme/theme1.xml><?xml version="1.0" encoding="utf-8"?>
<a:theme xmlns:a="http://schemas.openxmlformats.org/drawingml/2006/main" name="Standardtema">
  <a:themeElements>
    <a:clrScheme name="Entro sitt">
      <a:dk1>
        <a:sysClr val="windowText" lastClr="000000"/>
      </a:dk1>
      <a:lt1>
        <a:sysClr val="window" lastClr="FFFFFF"/>
      </a:lt1>
      <a:dk2>
        <a:srgbClr val="73AB48"/>
      </a:dk2>
      <a:lt2>
        <a:srgbClr val="EEECE1"/>
      </a:lt2>
      <a:accent1>
        <a:srgbClr val="8D8F8C"/>
      </a:accent1>
      <a:accent2>
        <a:srgbClr val="C0504D"/>
      </a:accent2>
      <a:accent3>
        <a:srgbClr val="FAF8F7"/>
      </a:accent3>
      <a:accent4>
        <a:srgbClr val="CBCCC6"/>
      </a:accent4>
      <a:accent5>
        <a:srgbClr val="4BACC6"/>
      </a:accent5>
      <a:accent6>
        <a:srgbClr val="F79646"/>
      </a:accent6>
      <a:hlink>
        <a:srgbClr val="447B53"/>
      </a:hlink>
      <a:folHlink>
        <a:srgbClr val="5669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Standardtema</Template>
  <TotalTime>0</TotalTime>
  <Words>821</Words>
  <Application>Microsoft Office PowerPoint</Application>
  <PresentationFormat>Skjermfremvisning (4:3)</PresentationFormat>
  <Paragraphs>107</Paragraphs>
  <Slides>23</Slides>
  <Notes>6</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23</vt:i4>
      </vt:variant>
    </vt:vector>
  </HeadingPairs>
  <TitlesOfParts>
    <vt:vector size="28" baseType="lpstr">
      <vt:lpstr>Arial</vt:lpstr>
      <vt:lpstr>Calibri</vt:lpstr>
      <vt:lpstr>Corbel</vt:lpstr>
      <vt:lpstr>Woodford Bourne</vt:lpstr>
      <vt:lpstr>Standardtema</vt:lpstr>
      <vt:lpstr>Modul 8 Problemløsing</vt:lpstr>
      <vt:lpstr>Om modulen</vt:lpstr>
      <vt:lpstr>Mål</vt:lpstr>
      <vt:lpstr> Forarbeid</vt:lpstr>
      <vt:lpstr>Les og reflekter</vt:lpstr>
      <vt:lpstr> Samarbeid</vt:lpstr>
      <vt:lpstr>Tidsplan for Samarbeid</vt:lpstr>
      <vt:lpstr>Oppsummere og drøfte forarbeid</vt:lpstr>
      <vt:lpstr>Drøfte artikkelen i gruppene</vt:lpstr>
      <vt:lpstr>Drøfte artikkelen i plenum</vt:lpstr>
      <vt:lpstr>Planlegge sammen</vt:lpstr>
      <vt:lpstr>Aktiviteten Problemløsing</vt:lpstr>
      <vt:lpstr>Planlegging fortsetter</vt:lpstr>
      <vt:lpstr>Øve</vt:lpstr>
      <vt:lpstr>Øve med kolleger</vt:lpstr>
      <vt:lpstr>Time-Out</vt:lpstr>
      <vt:lpstr>Tips til utprøvingen</vt:lpstr>
      <vt:lpstr>Utprøving</vt:lpstr>
      <vt:lpstr>Utprøving med elever</vt:lpstr>
      <vt:lpstr> Etterarbeid</vt:lpstr>
      <vt:lpstr>Erfaringsdeling i grupper</vt:lpstr>
      <vt:lpstr>Erfaringsdeling i plenum</vt:lpstr>
      <vt:lpstr> Neste modul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steinar ness</dc:creator>
  <cp:lastModifiedBy>Astrid Bondø</cp:lastModifiedBy>
  <cp:revision>408</cp:revision>
  <cp:lastPrinted>2019-04-26T13:40:47Z</cp:lastPrinted>
  <dcterms:created xsi:type="dcterms:W3CDTF">2017-11-27T08:38:29Z</dcterms:created>
  <dcterms:modified xsi:type="dcterms:W3CDTF">2020-11-04T15:42:50Z</dcterms:modified>
</cp:coreProperties>
</file>