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4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620" r:id="rId2"/>
    <p:sldId id="617" r:id="rId3"/>
    <p:sldId id="618" r:id="rId4"/>
    <p:sldId id="619" r:id="rId5"/>
    <p:sldId id="305" r:id="rId6"/>
    <p:sldId id="575" r:id="rId7"/>
    <p:sldId id="459" r:id="rId8"/>
    <p:sldId id="315" r:id="rId9"/>
    <p:sldId id="408" r:id="rId10"/>
    <p:sldId id="327" r:id="rId11"/>
    <p:sldId id="377" r:id="rId12"/>
    <p:sldId id="378" r:id="rId13"/>
    <p:sldId id="379" r:id="rId14"/>
    <p:sldId id="375" r:id="rId15"/>
    <p:sldId id="533" r:id="rId16"/>
    <p:sldId id="536" r:id="rId17"/>
    <p:sldId id="569" r:id="rId18"/>
    <p:sldId id="576" r:id="rId19"/>
    <p:sldId id="572" r:id="rId20"/>
    <p:sldId id="600" r:id="rId21"/>
    <p:sldId id="583" r:id="rId22"/>
    <p:sldId id="584" r:id="rId23"/>
    <p:sldId id="585" r:id="rId24"/>
    <p:sldId id="586" r:id="rId25"/>
    <p:sldId id="604" r:id="rId26"/>
    <p:sldId id="587" r:id="rId27"/>
    <p:sldId id="588" r:id="rId28"/>
    <p:sldId id="589" r:id="rId29"/>
    <p:sldId id="590" r:id="rId30"/>
    <p:sldId id="591" r:id="rId31"/>
    <p:sldId id="593" r:id="rId32"/>
    <p:sldId id="573" r:id="rId33"/>
    <p:sldId id="594" r:id="rId34"/>
    <p:sldId id="595" r:id="rId35"/>
    <p:sldId id="598" r:id="rId36"/>
    <p:sldId id="599" r:id="rId37"/>
    <p:sldId id="596" r:id="rId38"/>
    <p:sldId id="574" r:id="rId39"/>
    <p:sldId id="577" r:id="rId40"/>
    <p:sldId id="530" r:id="rId41"/>
    <p:sldId id="578" r:id="rId42"/>
    <p:sldId id="601" r:id="rId43"/>
    <p:sldId id="579" r:id="rId44"/>
    <p:sldId id="580" r:id="rId45"/>
    <p:sldId id="476" r:id="rId46"/>
    <p:sldId id="605" r:id="rId47"/>
    <p:sldId id="624" r:id="rId48"/>
    <p:sldId id="621" r:id="rId49"/>
    <p:sldId id="462" r:id="rId50"/>
    <p:sldId id="463" r:id="rId51"/>
    <p:sldId id="464" r:id="rId52"/>
    <p:sldId id="616" r:id="rId53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inimized">
    <p:restoredLeft sz="12278" autoAdjust="0"/>
    <p:restoredTop sz="27126" autoAdjust="0"/>
  </p:normalViewPr>
  <p:slideViewPr>
    <p:cSldViewPr>
      <p:cViewPr varScale="1">
        <p:scale>
          <a:sx n="18" d="100"/>
          <a:sy n="18" d="100"/>
        </p:scale>
        <p:origin x="2808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customXml" Target="../customXml/item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62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b-NO"/>
              <a:t>06.11.2019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153A7-AB8C-4D58-ADFD-9B7BF481614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741494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b-NO"/>
              <a:t>06.11.2019</a:t>
            </a:r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23E51-962F-4A5A-86B6-C52CCE5595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531738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E51-962F-4A5A-86B6-C52CCE55954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Plassholder for dato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4386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249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="0" baseline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249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249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249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249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4982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</a:pPr>
            <a:endParaRPr lang="nb-NO" baseline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5598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1000"/>
              </a:spcAft>
            </a:pPr>
            <a:endParaRPr lang="nb-NO" baseline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008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72491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6178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27057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80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6208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4368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30041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82394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38395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05747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6055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966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26750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29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266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48982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0795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7986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8374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25352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34580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sz="18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None/>
              <a:defRPr/>
            </a:pPr>
            <a:endParaRPr lang="nb-NO" sz="1000" dirty="0"/>
          </a:p>
          <a:p>
            <a:endParaRPr lang="nb-NO" sz="12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70571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1970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3961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6E082D-EEDF-4E23-BA70-15122332B40D}" type="slidenum">
              <a:rPr lang="nb-NO" smtClean="0"/>
              <a:t>38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71808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39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6515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23790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  <a:p>
            <a:endParaRPr lang="nb-NO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672704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554338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b-NO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184363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2292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985345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5193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nb-N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85825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456224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09895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49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3798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E51-962F-4A5A-86B6-C52CCE55954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Plassholder for dato 6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23875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50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37988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51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3798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4839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8163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6944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b-NO"/>
              <a:t>06.11.2019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3E51-962F-4A5A-86B6-C52CCE559543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6944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281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3421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55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428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980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21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975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856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661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095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04.11.2019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16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04.11.2019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7C275-43F2-4B05-A0B5-D2D5CA20946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58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579" y="44908"/>
            <a:ext cx="4540568" cy="6380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Illustrasjon: Åge Peterson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879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Rektangel 2"/>
          <p:cNvSpPr/>
          <p:nvPr/>
        </p:nvSpPr>
        <p:spPr>
          <a:xfrm>
            <a:off x="323528" y="2276872"/>
            <a:ext cx="8640960" cy="1974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«Vi rekker aldri å starte med systemarbeidet fordi vi blir jo aldri ferdig med sakkyndighetsarbeidet!»</a:t>
            </a:r>
          </a:p>
          <a:p>
            <a:pPr algn="ctr">
              <a:spcAft>
                <a:spcPts val="1000"/>
              </a:spcAft>
              <a:defRPr/>
            </a:pPr>
            <a:r>
              <a:rPr lang="nb-NO" b="1" dirty="0">
                <a:latin typeface="Times New Roman" pitchFamily="18" charset="0"/>
                <a:cs typeface="Times New Roman" pitchFamily="18" charset="0"/>
              </a:rPr>
              <a:t>(Fylling &amp; </a:t>
            </a:r>
            <a:r>
              <a:rPr lang="nb-NO" b="1" dirty="0" err="1">
                <a:latin typeface="Times New Roman" pitchFamily="18" charset="0"/>
                <a:cs typeface="Times New Roman" pitchFamily="18" charset="0"/>
              </a:rPr>
              <a:t>Handegård</a:t>
            </a:r>
            <a:r>
              <a:rPr lang="nb-NO" b="1" dirty="0">
                <a:latin typeface="Times New Roman" pitchFamily="18" charset="0"/>
                <a:cs typeface="Times New Roman" pitchFamily="18" charset="0"/>
              </a:rPr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300286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Rektangel 2"/>
          <p:cNvSpPr/>
          <p:nvPr/>
        </p:nvSpPr>
        <p:spPr>
          <a:xfrm>
            <a:off x="323528" y="946583"/>
            <a:ext cx="864096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En dikotomisk tolkning av mandatet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Rektangel 2"/>
          <p:cNvSpPr/>
          <p:nvPr/>
        </p:nvSpPr>
        <p:spPr>
          <a:xfrm>
            <a:off x="323528" y="946583"/>
            <a:ext cx="864096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En dikotomisk tolkning av mandatet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To ulike forklaringsmodeller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64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Rektangel 2"/>
          <p:cNvSpPr/>
          <p:nvPr/>
        </p:nvSpPr>
        <p:spPr>
          <a:xfrm>
            <a:off x="323528" y="946583"/>
            <a:ext cx="864096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En dikotomisk tolkning av mandatet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To ulike forklaringsmodeller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Medisinsk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888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Rektangel 2"/>
          <p:cNvSpPr/>
          <p:nvPr/>
        </p:nvSpPr>
        <p:spPr>
          <a:xfrm>
            <a:off x="323528" y="946583"/>
            <a:ext cx="864096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En dikotomisk tolkning av mandatet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To ulike forklaringsmodeller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Medisinsk</a:t>
            </a:r>
          </a:p>
          <a:p>
            <a:pPr algn="ctr">
              <a:spcAft>
                <a:spcPts val="1000"/>
              </a:spcAft>
              <a:defRPr/>
            </a:pPr>
            <a:endParaRPr lang="nb-NO" sz="32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Økologisk</a:t>
            </a:r>
          </a:p>
        </p:txBody>
      </p:sp>
    </p:spTree>
    <p:extLst>
      <p:ext uri="{BB962C8B-B14F-4D97-AF65-F5344CB8AC3E}">
        <p14:creationId xmlns:p14="http://schemas.microsoft.com/office/powerpoint/2010/main" val="787632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Rektangel 3"/>
          <p:cNvSpPr/>
          <p:nvPr/>
        </p:nvSpPr>
        <p:spPr>
          <a:xfrm>
            <a:off x="251520" y="404664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Så, hva er problemet?</a:t>
            </a:r>
          </a:p>
        </p:txBody>
      </p:sp>
    </p:spTree>
    <p:extLst>
      <p:ext uri="{BB962C8B-B14F-4D97-AF65-F5344CB8AC3E}">
        <p14:creationId xmlns:p14="http://schemas.microsoft.com/office/powerpoint/2010/main" val="3242112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Rektangel 3"/>
          <p:cNvSpPr/>
          <p:nvPr/>
        </p:nvSpPr>
        <p:spPr>
          <a:xfrm>
            <a:off x="251520" y="404664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Så, hva er problemet?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79CA015D-7EC7-46C5-AC2D-6BA6DCD3699D}"/>
              </a:ext>
            </a:extLst>
          </p:cNvPr>
          <p:cNvSpPr txBox="1"/>
          <p:nvPr/>
        </p:nvSpPr>
        <p:spPr>
          <a:xfrm>
            <a:off x="251520" y="1700808"/>
            <a:ext cx="889248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Behov for en mer helhetlig forståelse av systemarbeid som en integrert del av sakkyndighetsarbeidet!</a:t>
            </a:r>
          </a:p>
          <a:p>
            <a:pPr algn="ctr"/>
            <a:endParaRPr lang="nb-NO" sz="1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b-NO" sz="1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7245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Rektangel 3"/>
          <p:cNvSpPr/>
          <p:nvPr/>
        </p:nvSpPr>
        <p:spPr>
          <a:xfrm>
            <a:off x="251520" y="404664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Så, hva er problemet?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79CA015D-7EC7-46C5-AC2D-6BA6DCD3699D}"/>
              </a:ext>
            </a:extLst>
          </p:cNvPr>
          <p:cNvSpPr txBox="1"/>
          <p:nvPr/>
        </p:nvSpPr>
        <p:spPr>
          <a:xfrm>
            <a:off x="251520" y="1700808"/>
            <a:ext cx="889248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Behov for en mer helhetlig forståelse av systemarbeid som en integrert del av sakkyndighetsarbeidet!</a:t>
            </a:r>
          </a:p>
          <a:p>
            <a:pPr algn="ctr"/>
            <a:endParaRPr lang="nb-NO" sz="1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b-NO" sz="1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35902A-E5B0-4F8F-9430-FFBD20039619}"/>
              </a:ext>
            </a:extLst>
          </p:cNvPr>
          <p:cNvSpPr/>
          <p:nvPr/>
        </p:nvSpPr>
        <p:spPr>
          <a:xfrm>
            <a:off x="251520" y="3824466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Systemrettet sakkyndighetspraksis</a:t>
            </a:r>
          </a:p>
        </p:txBody>
      </p:sp>
    </p:spTree>
    <p:extLst>
      <p:ext uri="{BB962C8B-B14F-4D97-AF65-F5344CB8AC3E}">
        <p14:creationId xmlns:p14="http://schemas.microsoft.com/office/powerpoint/2010/main" val="195299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b="1" dirty="0">
                <a:latin typeface="Times New Roman" pitchFamily="18" charset="0"/>
                <a:cs typeface="Times New Roman" pitchFamily="18" charset="0"/>
              </a:rPr>
              <a:t>Forskningsdesignet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7" name="Plassholder for innhold 6" descr="Et bilde som inneholder tekst, visittkort, skjermbilde&#10;&#10;Automatisk generert beskrivelse">
            <a:extLst>
              <a:ext uri="{FF2B5EF4-FFF2-40B4-BE49-F238E27FC236}">
                <a16:creationId xmlns:a16="http://schemas.microsoft.com/office/drawing/2014/main" id="{8831D072-4B66-40CB-B41E-8F0E810221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3" t="14717" r="3792" b="17799"/>
          <a:stretch/>
        </p:blipFill>
        <p:spPr bwMode="auto">
          <a:xfrm>
            <a:off x="1979712" y="1473201"/>
            <a:ext cx="5184576" cy="4157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2678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591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553359"/>
            <a:ext cx="835292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Hva skal være </a:t>
            </a:r>
            <a:r>
              <a:rPr lang="nb-NO" sz="2000" b="1" u="sng" spc="75" dirty="0">
                <a:effectLst/>
                <a:latin typeface="Times New Roman"/>
                <a:ea typeface="Times New Roman"/>
                <a:cs typeface="Times New Roman"/>
              </a:rPr>
              <a:t>hovedoppgaven</a:t>
            </a: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 for fremtidens PP-tjeneste?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8992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</p:spTree>
    <p:extLst>
      <p:ext uri="{BB962C8B-B14F-4D97-AF65-F5344CB8AC3E}">
        <p14:creationId xmlns:p14="http://schemas.microsoft.com/office/powerpoint/2010/main" val="3226352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</p:spTree>
    <p:extLst>
      <p:ext uri="{BB962C8B-B14F-4D97-AF65-F5344CB8AC3E}">
        <p14:creationId xmlns:p14="http://schemas.microsoft.com/office/powerpoint/2010/main" val="488386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</p:spTree>
    <p:extLst>
      <p:ext uri="{BB962C8B-B14F-4D97-AF65-F5344CB8AC3E}">
        <p14:creationId xmlns:p14="http://schemas.microsoft.com/office/powerpoint/2010/main" val="2090820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</p:spTree>
    <p:extLst>
      <p:ext uri="{BB962C8B-B14F-4D97-AF65-F5344CB8AC3E}">
        <p14:creationId xmlns:p14="http://schemas.microsoft.com/office/powerpoint/2010/main" val="3681974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</p:spTree>
    <p:extLst>
      <p:ext uri="{BB962C8B-B14F-4D97-AF65-F5344CB8AC3E}">
        <p14:creationId xmlns:p14="http://schemas.microsoft.com/office/powerpoint/2010/main" val="2092261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sp>
        <p:nvSpPr>
          <p:cNvPr id="17" name="Snakkeboble: oval 16">
            <a:extLst>
              <a:ext uri="{FF2B5EF4-FFF2-40B4-BE49-F238E27FC236}">
                <a16:creationId xmlns:a16="http://schemas.microsoft.com/office/drawing/2014/main" id="{37EF2C2C-4764-43C8-AED7-B02F1CF58710}"/>
              </a:ext>
            </a:extLst>
          </p:cNvPr>
          <p:cNvSpPr/>
          <p:nvPr/>
        </p:nvSpPr>
        <p:spPr>
          <a:xfrm>
            <a:off x="1176129" y="2904836"/>
            <a:ext cx="3920962" cy="3382393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nb-NO" sz="1800" b="0" i="0" u="none" strike="noStrike" baseline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ctr"/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 “It is clear, first of all, that recognition of differences is not necessarily anti-inclusional” </a:t>
            </a:r>
          </a:p>
          <a:p>
            <a:pPr marR="0" algn="ctr"/>
            <a:r>
              <a:rPr lang="en-US" sz="18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(Gary &amp; Andrew, 2001 s.77). </a:t>
            </a:r>
            <a:endParaRPr lang="nb-NO" sz="1350" dirty="0"/>
          </a:p>
        </p:txBody>
      </p:sp>
    </p:spTree>
    <p:extLst>
      <p:ext uri="{BB962C8B-B14F-4D97-AF65-F5344CB8AC3E}">
        <p14:creationId xmlns:p14="http://schemas.microsoft.com/office/powerpoint/2010/main" val="2702882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</p:spTree>
    <p:extLst>
      <p:ext uri="{BB962C8B-B14F-4D97-AF65-F5344CB8AC3E}">
        <p14:creationId xmlns:p14="http://schemas.microsoft.com/office/powerpoint/2010/main" val="38849802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46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93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36" name="TekstSylinder 35">
            <a:extLst>
              <a:ext uri="{FF2B5EF4-FFF2-40B4-BE49-F238E27FC236}">
                <a16:creationId xmlns:a16="http://schemas.microsoft.com/office/drawing/2014/main" id="{56CD347B-2597-4FF3-BD76-F3C0070E10EA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74001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553359"/>
            <a:ext cx="8352928" cy="1120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Hva skal være </a:t>
            </a:r>
            <a:r>
              <a:rPr lang="nb-NO" sz="2000" b="1" u="sng" spc="75" dirty="0">
                <a:effectLst/>
                <a:latin typeface="Times New Roman"/>
                <a:ea typeface="Times New Roman"/>
                <a:cs typeface="Times New Roman"/>
              </a:rPr>
              <a:t>hovedoppgaven</a:t>
            </a: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 for fremtidens PP-tjeneste?</a:t>
            </a:r>
          </a:p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latin typeface="Times New Roman"/>
                <a:ea typeface="Times New Roman"/>
                <a:cs typeface="Times New Roman"/>
              </a:rPr>
              <a:t>Hvordan påvirker dette PP-rådgiverens rolleutøvelse?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5422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36" name="Snakkeboble: oval 35">
            <a:extLst>
              <a:ext uri="{FF2B5EF4-FFF2-40B4-BE49-F238E27FC236}">
                <a16:creationId xmlns:a16="http://schemas.microsoft.com/office/drawing/2014/main" id="{38003C22-90D4-41FA-8248-5B51DCB586CF}"/>
              </a:ext>
            </a:extLst>
          </p:cNvPr>
          <p:cNvSpPr/>
          <p:nvPr/>
        </p:nvSpPr>
        <p:spPr>
          <a:xfrm>
            <a:off x="1176129" y="2904836"/>
            <a:ext cx="3831218" cy="3382393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‘Ironically, </a:t>
            </a:r>
          </a:p>
          <a:p>
            <a:pPr algn="ctr"/>
            <a:r>
              <a:rPr lang="en-US" sz="1500" dirty="0"/>
              <a:t>the promotion of the delusion that being present in a school equates with being socially and educationally included, is one </a:t>
            </a:r>
          </a:p>
          <a:p>
            <a:pPr algn="ctr"/>
            <a:r>
              <a:rPr lang="en-US" sz="1500" dirty="0"/>
              <a:t>of the most dishonest </a:t>
            </a:r>
          </a:p>
          <a:p>
            <a:pPr algn="ctr"/>
            <a:r>
              <a:rPr lang="en-US" sz="1500" dirty="0"/>
              <a:t>and insidious forms of </a:t>
            </a:r>
          </a:p>
          <a:p>
            <a:pPr algn="ctr"/>
            <a:r>
              <a:rPr lang="en-US" sz="1500" dirty="0"/>
              <a:t>exclusion.’ </a:t>
            </a:r>
          </a:p>
          <a:p>
            <a:pPr algn="ctr"/>
            <a:endParaRPr lang="en-US" sz="1500" dirty="0"/>
          </a:p>
          <a:p>
            <a:pPr algn="ctr"/>
            <a:r>
              <a:rPr lang="en-US" sz="1350" dirty="0"/>
              <a:t>(Cooper &amp; Jacobs, 2011, s. 6)</a:t>
            </a:r>
            <a:endParaRPr lang="nb-NO" sz="1350" dirty="0"/>
          </a:p>
        </p:txBody>
      </p:sp>
    </p:spTree>
    <p:extLst>
      <p:ext uri="{BB962C8B-B14F-4D97-AF65-F5344CB8AC3E}">
        <p14:creationId xmlns:p14="http://schemas.microsoft.com/office/powerpoint/2010/main" val="197335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36" name="Snakkeboble: oval 35">
            <a:extLst>
              <a:ext uri="{FF2B5EF4-FFF2-40B4-BE49-F238E27FC236}">
                <a16:creationId xmlns:a16="http://schemas.microsoft.com/office/drawing/2014/main" id="{38003C22-90D4-41FA-8248-5B51DCB586CF}"/>
              </a:ext>
            </a:extLst>
          </p:cNvPr>
          <p:cNvSpPr/>
          <p:nvPr/>
        </p:nvSpPr>
        <p:spPr>
          <a:xfrm>
            <a:off x="1176129" y="2904836"/>
            <a:ext cx="3831218" cy="3382393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‘Ironically, </a:t>
            </a:r>
          </a:p>
          <a:p>
            <a:pPr algn="ctr"/>
            <a:r>
              <a:rPr lang="en-US" sz="1500" dirty="0"/>
              <a:t>the promotion of the delusion that being present in a school equates with being socially and educationally included, is one </a:t>
            </a:r>
          </a:p>
          <a:p>
            <a:pPr algn="ctr"/>
            <a:r>
              <a:rPr lang="en-US" sz="1500" dirty="0"/>
              <a:t>of the most dishonest </a:t>
            </a:r>
          </a:p>
          <a:p>
            <a:pPr algn="ctr"/>
            <a:r>
              <a:rPr lang="en-US" sz="1500" dirty="0"/>
              <a:t>and insidious forms of </a:t>
            </a:r>
          </a:p>
          <a:p>
            <a:pPr algn="ctr"/>
            <a:r>
              <a:rPr lang="en-US" sz="1500" dirty="0"/>
              <a:t>exclusion.’ </a:t>
            </a:r>
          </a:p>
          <a:p>
            <a:pPr algn="ctr"/>
            <a:endParaRPr lang="en-US" sz="1500" dirty="0"/>
          </a:p>
          <a:p>
            <a:pPr algn="ctr"/>
            <a:r>
              <a:rPr lang="en-US" sz="1350" dirty="0"/>
              <a:t>(Cooper &amp; Jacobs, 2011, s. 6)</a:t>
            </a:r>
            <a:endParaRPr lang="nb-NO" sz="135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8BDF4752-BEB1-4A74-8159-30F9C62E9953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</p:spTree>
    <p:extLst>
      <p:ext uri="{BB962C8B-B14F-4D97-AF65-F5344CB8AC3E}">
        <p14:creationId xmlns:p14="http://schemas.microsoft.com/office/powerpoint/2010/main" val="2022393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</p:spTree>
    <p:extLst>
      <p:ext uri="{BB962C8B-B14F-4D97-AF65-F5344CB8AC3E}">
        <p14:creationId xmlns:p14="http://schemas.microsoft.com/office/powerpoint/2010/main" val="2718413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666E040-72FB-4976-82E9-22CB9CEF90B1}"/>
              </a:ext>
            </a:extLst>
          </p:cNvPr>
          <p:cNvSpPr txBox="1"/>
          <p:nvPr/>
        </p:nvSpPr>
        <p:spPr>
          <a:xfrm>
            <a:off x="2336370" y="2615650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</p:spTree>
    <p:extLst>
      <p:ext uri="{BB962C8B-B14F-4D97-AF65-F5344CB8AC3E}">
        <p14:creationId xmlns:p14="http://schemas.microsoft.com/office/powerpoint/2010/main" val="138226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666E040-72FB-4976-82E9-22CB9CEF90B1}"/>
              </a:ext>
            </a:extLst>
          </p:cNvPr>
          <p:cNvSpPr txBox="1"/>
          <p:nvPr/>
        </p:nvSpPr>
        <p:spPr>
          <a:xfrm>
            <a:off x="2336370" y="2615650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7760B438-D7F0-4811-9D8C-07FE14AED02B}"/>
              </a:ext>
            </a:extLst>
          </p:cNvPr>
          <p:cNvSpPr txBox="1"/>
          <p:nvPr/>
        </p:nvSpPr>
        <p:spPr>
          <a:xfrm>
            <a:off x="2084739" y="1777756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</p:spTree>
    <p:extLst>
      <p:ext uri="{BB962C8B-B14F-4D97-AF65-F5344CB8AC3E}">
        <p14:creationId xmlns:p14="http://schemas.microsoft.com/office/powerpoint/2010/main" val="3856907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666E040-72FB-4976-82E9-22CB9CEF90B1}"/>
              </a:ext>
            </a:extLst>
          </p:cNvPr>
          <p:cNvSpPr txBox="1"/>
          <p:nvPr/>
        </p:nvSpPr>
        <p:spPr>
          <a:xfrm>
            <a:off x="2336370" y="2615650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7760B438-D7F0-4811-9D8C-07FE14AED02B}"/>
              </a:ext>
            </a:extLst>
          </p:cNvPr>
          <p:cNvSpPr txBox="1"/>
          <p:nvPr/>
        </p:nvSpPr>
        <p:spPr>
          <a:xfrm>
            <a:off x="2084739" y="1777756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DCE195B3-21D4-46D4-B790-D430998634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2637" y="1390834"/>
            <a:ext cx="4139216" cy="3891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175271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666E040-72FB-4976-82E9-22CB9CEF90B1}"/>
              </a:ext>
            </a:extLst>
          </p:cNvPr>
          <p:cNvSpPr txBox="1"/>
          <p:nvPr/>
        </p:nvSpPr>
        <p:spPr>
          <a:xfrm>
            <a:off x="2336370" y="2615650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7760B438-D7F0-4811-9D8C-07FE14AED02B}"/>
              </a:ext>
            </a:extLst>
          </p:cNvPr>
          <p:cNvSpPr txBox="1"/>
          <p:nvPr/>
        </p:nvSpPr>
        <p:spPr>
          <a:xfrm>
            <a:off x="2084739" y="1777756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</p:spTree>
    <p:extLst>
      <p:ext uri="{BB962C8B-B14F-4D97-AF65-F5344CB8AC3E}">
        <p14:creationId xmlns:p14="http://schemas.microsoft.com/office/powerpoint/2010/main" val="3442770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8113418E-FE30-40AD-B45A-B000C305BCAA}"/>
              </a:ext>
            </a:extLst>
          </p:cNvPr>
          <p:cNvSpPr txBox="1"/>
          <p:nvPr/>
        </p:nvSpPr>
        <p:spPr>
          <a:xfrm>
            <a:off x="3647041" y="4233928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Kapasitets-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vurdering/utvikling</a:t>
            </a:r>
          </a:p>
        </p:txBody>
      </p:sp>
      <p:cxnSp>
        <p:nvCxnSpPr>
          <p:cNvPr id="41" name="Rett pilkobling 40">
            <a:extLst>
              <a:ext uri="{FF2B5EF4-FFF2-40B4-BE49-F238E27FC236}">
                <a16:creationId xmlns:a16="http://schemas.microsoft.com/office/drawing/2014/main" id="{DF8A1C56-7518-4F84-8993-804AF5F6C595}"/>
              </a:ext>
            </a:extLst>
          </p:cNvPr>
          <p:cNvCxnSpPr>
            <a:cxnSpLocks/>
          </p:cNvCxnSpPr>
          <p:nvPr/>
        </p:nvCxnSpPr>
        <p:spPr>
          <a:xfrm flipV="1">
            <a:off x="4424398" y="3152703"/>
            <a:ext cx="7803" cy="10829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pilkobling 33">
            <a:extLst>
              <a:ext uri="{FF2B5EF4-FFF2-40B4-BE49-F238E27FC236}">
                <a16:creationId xmlns:a16="http://schemas.microsoft.com/office/drawing/2014/main" id="{7EEA2AF8-C3CB-4480-AB86-FFA0C3639E4C}"/>
              </a:ext>
            </a:extLst>
          </p:cNvPr>
          <p:cNvCxnSpPr>
            <a:cxnSpLocks/>
          </p:cNvCxnSpPr>
          <p:nvPr/>
        </p:nvCxnSpPr>
        <p:spPr>
          <a:xfrm>
            <a:off x="3782947" y="3645716"/>
            <a:ext cx="578239" cy="6206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tt pilkobling 58">
            <a:extLst>
              <a:ext uri="{FF2B5EF4-FFF2-40B4-BE49-F238E27FC236}">
                <a16:creationId xmlns:a16="http://schemas.microsoft.com/office/drawing/2014/main" id="{FEF971BF-526E-4E42-A6D3-68C997965E16}"/>
              </a:ext>
            </a:extLst>
          </p:cNvPr>
          <p:cNvCxnSpPr>
            <a:cxnSpLocks/>
          </p:cNvCxnSpPr>
          <p:nvPr/>
        </p:nvCxnSpPr>
        <p:spPr>
          <a:xfrm flipH="1">
            <a:off x="4495829" y="3645716"/>
            <a:ext cx="529819" cy="6160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666E040-72FB-4976-82E9-22CB9CEF90B1}"/>
              </a:ext>
            </a:extLst>
          </p:cNvPr>
          <p:cNvSpPr txBox="1"/>
          <p:nvPr/>
        </p:nvSpPr>
        <p:spPr>
          <a:xfrm>
            <a:off x="2336370" y="2615650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7760B438-D7F0-4811-9D8C-07FE14AED02B}"/>
              </a:ext>
            </a:extLst>
          </p:cNvPr>
          <p:cNvSpPr txBox="1"/>
          <p:nvPr/>
        </p:nvSpPr>
        <p:spPr>
          <a:xfrm>
            <a:off x="2084739" y="1777756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</p:spTree>
    <p:extLst>
      <p:ext uri="{BB962C8B-B14F-4D97-AF65-F5344CB8AC3E}">
        <p14:creationId xmlns:p14="http://schemas.microsoft.com/office/powerpoint/2010/main" val="27949587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E9249E-8F58-469F-BBA7-BBB656E6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Systemrettet sakkyndighetspraksis</a:t>
            </a:r>
            <a:br>
              <a:rPr kumimoji="0" lang="nb-N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nb-NO" sz="14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7920CD7-A05E-4697-98D9-1873E08A9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149" y="2227478"/>
            <a:ext cx="4416942" cy="3263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1350"/>
              </a:spcBef>
              <a:spcAft>
                <a:spcPts val="750"/>
              </a:spcAft>
              <a:buNone/>
            </a:pPr>
            <a:endParaRPr lang="nb-NO" sz="16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7F9A3A-A947-43E1-A23C-B0C16AFE7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35695" y="1124744"/>
            <a:ext cx="5184577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0388449C-D61E-44C1-B32A-490C11D045E6}"/>
              </a:ext>
            </a:extLst>
          </p:cNvPr>
          <p:cNvSpPr txBox="1"/>
          <p:nvPr/>
        </p:nvSpPr>
        <p:spPr>
          <a:xfrm>
            <a:off x="3913681" y="1083057"/>
            <a:ext cx="1021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</a:t>
            </a:r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7442BA48-4329-4642-8993-7221DDE29DA8}"/>
              </a:ext>
            </a:extLst>
          </p:cNvPr>
          <p:cNvCxnSpPr>
            <a:cxnSpLocks/>
          </p:cNvCxnSpPr>
          <p:nvPr/>
        </p:nvCxnSpPr>
        <p:spPr>
          <a:xfrm>
            <a:off x="4426698" y="1396687"/>
            <a:ext cx="0" cy="141530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>
            <a:extLst>
              <a:ext uri="{FF2B5EF4-FFF2-40B4-BE49-F238E27FC236}">
                <a16:creationId xmlns:a16="http://schemas.microsoft.com/office/drawing/2014/main" id="{6DC4BEDC-2E30-42AE-B236-CA83CA769836}"/>
              </a:ext>
            </a:extLst>
          </p:cNvPr>
          <p:cNvCxnSpPr>
            <a:cxnSpLocks/>
          </p:cNvCxnSpPr>
          <p:nvPr/>
        </p:nvCxnSpPr>
        <p:spPr>
          <a:xfrm>
            <a:off x="3393589" y="2104337"/>
            <a:ext cx="2046004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4197D0DB-ADF2-4AED-BEDA-0B95A9FF8536}"/>
              </a:ext>
            </a:extLst>
          </p:cNvPr>
          <p:cNvSpPr txBox="1"/>
          <p:nvPr/>
        </p:nvSpPr>
        <p:spPr>
          <a:xfrm>
            <a:off x="2370587" y="1964728"/>
            <a:ext cx="1072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</a:p>
        </p:txBody>
      </p:sp>
      <p:pic>
        <p:nvPicPr>
          <p:cNvPr id="10" name="Grafikk 9" descr="Rullestoltilgjengelighet kontur">
            <a:extLst>
              <a:ext uri="{FF2B5EF4-FFF2-40B4-BE49-F238E27FC236}">
                <a16:creationId xmlns:a16="http://schemas.microsoft.com/office/drawing/2014/main" id="{BE560CA5-DC7A-411B-B4FC-7ECA6F491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785" y="2230764"/>
            <a:ext cx="459910" cy="459910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044D9D9-4F8A-4E3E-8509-ABEA1088C975}"/>
              </a:ext>
            </a:extLst>
          </p:cNvPr>
          <p:cNvSpPr txBox="1"/>
          <p:nvPr/>
        </p:nvSpPr>
        <p:spPr>
          <a:xfrm>
            <a:off x="4636132" y="2275508"/>
            <a:ext cx="24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87838991-6FFD-437C-A16A-D3EDAB86DFFF}"/>
              </a:ext>
            </a:extLst>
          </p:cNvPr>
          <p:cNvSpPr txBox="1"/>
          <p:nvPr/>
        </p:nvSpPr>
        <p:spPr>
          <a:xfrm>
            <a:off x="3873677" y="165351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§5.1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B8206C56-E24B-4F7F-A905-B1F1D0E8C704}"/>
              </a:ext>
            </a:extLst>
          </p:cNvPr>
          <p:cNvSpPr txBox="1"/>
          <p:nvPr/>
        </p:nvSpPr>
        <p:spPr>
          <a:xfrm>
            <a:off x="4895975" y="3339054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Allmennpedagogisk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sp>
        <p:nvSpPr>
          <p:cNvPr id="24" name="TekstSylinder 23">
            <a:extLst>
              <a:ext uri="{FF2B5EF4-FFF2-40B4-BE49-F238E27FC236}">
                <a16:creationId xmlns:a16="http://schemas.microsoft.com/office/drawing/2014/main" id="{C12D7DD7-6AFB-475D-A485-28FB64BB7E23}"/>
              </a:ext>
            </a:extLst>
          </p:cNvPr>
          <p:cNvSpPr txBox="1"/>
          <p:nvPr/>
        </p:nvSpPr>
        <p:spPr>
          <a:xfrm>
            <a:off x="2403832" y="3350361"/>
            <a:ext cx="15680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Spesialpedagogisk 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kompetanse</a:t>
            </a:r>
          </a:p>
        </p:txBody>
      </p: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B69C8416-25FB-40D8-9730-5C4CB559B3FA}"/>
              </a:ext>
            </a:extLst>
          </p:cNvPr>
          <p:cNvCxnSpPr>
            <a:cxnSpLocks/>
          </p:cNvCxnSpPr>
          <p:nvPr/>
        </p:nvCxnSpPr>
        <p:spPr>
          <a:xfrm>
            <a:off x="5868144" y="2487948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Sylinder 32">
            <a:extLst>
              <a:ext uri="{FF2B5EF4-FFF2-40B4-BE49-F238E27FC236}">
                <a16:creationId xmlns:a16="http://schemas.microsoft.com/office/drawing/2014/main" id="{8113418E-FE30-40AD-B45A-B000C305BCAA}"/>
              </a:ext>
            </a:extLst>
          </p:cNvPr>
          <p:cNvSpPr txBox="1"/>
          <p:nvPr/>
        </p:nvSpPr>
        <p:spPr>
          <a:xfrm>
            <a:off x="3647041" y="4233928"/>
            <a:ext cx="1579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Kapasitets-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vurdering/utvikling</a:t>
            </a:r>
          </a:p>
        </p:txBody>
      </p:sp>
      <p:cxnSp>
        <p:nvCxnSpPr>
          <p:cNvPr id="41" name="Rett pilkobling 40">
            <a:extLst>
              <a:ext uri="{FF2B5EF4-FFF2-40B4-BE49-F238E27FC236}">
                <a16:creationId xmlns:a16="http://schemas.microsoft.com/office/drawing/2014/main" id="{DF8A1C56-7518-4F84-8993-804AF5F6C595}"/>
              </a:ext>
            </a:extLst>
          </p:cNvPr>
          <p:cNvCxnSpPr>
            <a:cxnSpLocks/>
          </p:cNvCxnSpPr>
          <p:nvPr/>
        </p:nvCxnSpPr>
        <p:spPr>
          <a:xfrm flipV="1">
            <a:off x="4424398" y="3152703"/>
            <a:ext cx="7803" cy="10829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Sylinder 47">
            <a:extLst>
              <a:ext uri="{FF2B5EF4-FFF2-40B4-BE49-F238E27FC236}">
                <a16:creationId xmlns:a16="http://schemas.microsoft.com/office/drawing/2014/main" id="{72B8759A-3E32-490B-AD04-844C0D20391F}"/>
              </a:ext>
            </a:extLst>
          </p:cNvPr>
          <p:cNvSpPr txBox="1"/>
          <p:nvPr/>
        </p:nvSpPr>
        <p:spPr>
          <a:xfrm>
            <a:off x="3742994" y="5345644"/>
            <a:ext cx="1505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/>
              <a:t>Felles utforskning </a:t>
            </a:r>
          </a:p>
          <a:p>
            <a:pPr algn="ctr"/>
            <a:r>
              <a:rPr lang="nb-NO" sz="1400" dirty="0"/>
              <a:t>og læring</a:t>
            </a:r>
          </a:p>
        </p:txBody>
      </p:sp>
      <p:cxnSp>
        <p:nvCxnSpPr>
          <p:cNvPr id="34" name="Rett pilkobling 33">
            <a:extLst>
              <a:ext uri="{FF2B5EF4-FFF2-40B4-BE49-F238E27FC236}">
                <a16:creationId xmlns:a16="http://schemas.microsoft.com/office/drawing/2014/main" id="{7EEA2AF8-C3CB-4480-AB86-FFA0C3639E4C}"/>
              </a:ext>
            </a:extLst>
          </p:cNvPr>
          <p:cNvCxnSpPr>
            <a:cxnSpLocks/>
          </p:cNvCxnSpPr>
          <p:nvPr/>
        </p:nvCxnSpPr>
        <p:spPr>
          <a:xfrm>
            <a:off x="3782947" y="3645716"/>
            <a:ext cx="578239" cy="6206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tt pilkobling 58">
            <a:extLst>
              <a:ext uri="{FF2B5EF4-FFF2-40B4-BE49-F238E27FC236}">
                <a16:creationId xmlns:a16="http://schemas.microsoft.com/office/drawing/2014/main" id="{FEF971BF-526E-4E42-A6D3-68C997965E16}"/>
              </a:ext>
            </a:extLst>
          </p:cNvPr>
          <p:cNvCxnSpPr>
            <a:cxnSpLocks/>
          </p:cNvCxnSpPr>
          <p:nvPr/>
        </p:nvCxnSpPr>
        <p:spPr>
          <a:xfrm flipH="1">
            <a:off x="4495829" y="3645716"/>
            <a:ext cx="529819" cy="6160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5666E040-72FB-4976-82E9-22CB9CEF90B1}"/>
              </a:ext>
            </a:extLst>
          </p:cNvPr>
          <p:cNvSpPr txBox="1"/>
          <p:nvPr/>
        </p:nvSpPr>
        <p:spPr>
          <a:xfrm>
            <a:off x="2336370" y="2615650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69" name="TekstSylinder 68">
            <a:extLst>
              <a:ext uri="{FF2B5EF4-FFF2-40B4-BE49-F238E27FC236}">
                <a16:creationId xmlns:a16="http://schemas.microsoft.com/office/drawing/2014/main" id="{783412E5-4534-4DAA-AE4B-C6DFE4331E7F}"/>
              </a:ext>
            </a:extLst>
          </p:cNvPr>
          <p:cNvSpPr txBox="1"/>
          <p:nvPr/>
        </p:nvSpPr>
        <p:spPr>
          <a:xfrm>
            <a:off x="5309868" y="2616045"/>
            <a:ext cx="1210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Tidlig innsats/</a:t>
            </a:r>
          </a:p>
          <a:p>
            <a:pPr algn="ctr"/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forebygging</a:t>
            </a: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7760B438-D7F0-4811-9D8C-07FE14AED02B}"/>
              </a:ext>
            </a:extLst>
          </p:cNvPr>
          <p:cNvSpPr txBox="1"/>
          <p:nvPr/>
        </p:nvSpPr>
        <p:spPr>
          <a:xfrm>
            <a:off x="2084739" y="1777756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sp>
        <p:nvSpPr>
          <p:cNvPr id="31" name="TekstSylinder 30">
            <a:extLst>
              <a:ext uri="{FF2B5EF4-FFF2-40B4-BE49-F238E27FC236}">
                <a16:creationId xmlns:a16="http://schemas.microsoft.com/office/drawing/2014/main" id="{C83E3DB0-8738-4EAE-B564-8A65D9425641}"/>
              </a:ext>
            </a:extLst>
          </p:cNvPr>
          <p:cNvSpPr txBox="1"/>
          <p:nvPr/>
        </p:nvSpPr>
        <p:spPr>
          <a:xfrm>
            <a:off x="4139089" y="1946853"/>
            <a:ext cx="5006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§1.1</a:t>
            </a:r>
          </a:p>
        </p:txBody>
      </p: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1352CD6E-EA89-40B0-8B93-C987D07B218F}"/>
              </a:ext>
            </a:extLst>
          </p:cNvPr>
          <p:cNvSpPr txBox="1"/>
          <p:nvPr/>
        </p:nvSpPr>
        <p:spPr>
          <a:xfrm>
            <a:off x="4065119" y="2822077"/>
            <a:ext cx="8449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Barrierer</a:t>
            </a:r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165552A6-8B71-417F-AEA8-CD35972678EE}"/>
              </a:ext>
            </a:extLst>
          </p:cNvPr>
          <p:cNvSpPr txBox="1"/>
          <p:nvPr/>
        </p:nvSpPr>
        <p:spPr>
          <a:xfrm>
            <a:off x="5449701" y="1953216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Særegenhet/</a:t>
            </a: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læringsmiljø</a:t>
            </a:r>
          </a:p>
        </p:txBody>
      </p:sp>
      <p:cxnSp>
        <p:nvCxnSpPr>
          <p:cNvPr id="83" name="Rett pilkobling 82">
            <a:extLst>
              <a:ext uri="{FF2B5EF4-FFF2-40B4-BE49-F238E27FC236}">
                <a16:creationId xmlns:a16="http://schemas.microsoft.com/office/drawing/2014/main" id="{FF1A2D16-FAA7-4872-99BB-056AF5D99531}"/>
              </a:ext>
            </a:extLst>
          </p:cNvPr>
          <p:cNvCxnSpPr>
            <a:cxnSpLocks/>
          </p:cNvCxnSpPr>
          <p:nvPr/>
        </p:nvCxnSpPr>
        <p:spPr>
          <a:xfrm>
            <a:off x="2888620" y="2481454"/>
            <a:ext cx="0" cy="85720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4" name="Bilde 83">
            <a:extLst>
              <a:ext uri="{FF2B5EF4-FFF2-40B4-BE49-F238E27FC236}">
                <a16:creationId xmlns:a16="http://schemas.microsoft.com/office/drawing/2014/main" id="{BCF8415D-C4AD-4F0D-A492-435C3283A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8108" y="1667958"/>
            <a:ext cx="560881" cy="377985"/>
          </a:xfrm>
          <a:prstGeom prst="rect">
            <a:avLst/>
          </a:prstGeom>
        </p:spPr>
      </p:pic>
      <p:sp>
        <p:nvSpPr>
          <p:cNvPr id="85" name="TekstSylinder 84">
            <a:extLst>
              <a:ext uri="{FF2B5EF4-FFF2-40B4-BE49-F238E27FC236}">
                <a16:creationId xmlns:a16="http://schemas.microsoft.com/office/drawing/2014/main" id="{39F0CE35-D4F3-430F-BFF4-04B850966062}"/>
              </a:ext>
            </a:extLst>
          </p:cNvPr>
          <p:cNvSpPr txBox="1"/>
          <p:nvPr/>
        </p:nvSpPr>
        <p:spPr>
          <a:xfrm>
            <a:off x="6491853" y="1800042"/>
            <a:ext cx="194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EKSKLUDERING</a:t>
            </a:r>
          </a:p>
        </p:txBody>
      </p:sp>
      <p:cxnSp>
        <p:nvCxnSpPr>
          <p:cNvPr id="88" name="Rett pilkobling 87">
            <a:extLst>
              <a:ext uri="{FF2B5EF4-FFF2-40B4-BE49-F238E27FC236}">
                <a16:creationId xmlns:a16="http://schemas.microsoft.com/office/drawing/2014/main" id="{8796D5FB-E71B-43BD-88E1-F07804EC1149}"/>
              </a:ext>
            </a:extLst>
          </p:cNvPr>
          <p:cNvCxnSpPr>
            <a:cxnSpLocks/>
          </p:cNvCxnSpPr>
          <p:nvPr/>
        </p:nvCxnSpPr>
        <p:spPr>
          <a:xfrm>
            <a:off x="4436680" y="4738755"/>
            <a:ext cx="7803" cy="616068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358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43508" y="476672"/>
            <a:ext cx="88569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Arbeidsmodell for systemretting av sakkyndighetsarbeidet</a:t>
            </a: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 PP-tjenesten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9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553359"/>
            <a:ext cx="8352928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Hva skal være </a:t>
            </a:r>
            <a:r>
              <a:rPr lang="nb-NO" sz="2000" b="1" u="sng" spc="75" dirty="0">
                <a:effectLst/>
                <a:latin typeface="Times New Roman"/>
                <a:ea typeface="Times New Roman"/>
                <a:cs typeface="Times New Roman"/>
              </a:rPr>
              <a:t>hovedoppgaven</a:t>
            </a: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 for fremtidens PP-tjeneste?</a:t>
            </a:r>
          </a:p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latin typeface="Times New Roman"/>
                <a:ea typeface="Times New Roman"/>
                <a:cs typeface="Times New Roman"/>
              </a:rPr>
              <a:t>Hvordan påvirker dette PP-rådgiverens rolleutøvelse?</a:t>
            </a:r>
          </a:p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latin typeface="Times New Roman"/>
                <a:ea typeface="Times New Roman"/>
                <a:cs typeface="Times New Roman"/>
              </a:rPr>
              <a:t>Hvilke kompetansebehov utløser dette?</a:t>
            </a:r>
            <a:endParaRPr lang="nb-NO" sz="2000" b="1" spc="75" dirty="0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521041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43508" y="476672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Arbeidsmodell for systemretting av sakkyndighetsarbeidet</a:t>
            </a: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 PP-tjenesten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Kunnskapsbasert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28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43508" y="476672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Arbeidsmodell for systemretting av sakkyndighetsarbeidet</a:t>
            </a: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 PP-tjenesten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Kunnskapsbasert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 prinsipper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527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43508" y="476672"/>
            <a:ext cx="88569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Arbeidsmodell for systemretting av sakkyndighetsarbeidet</a:t>
            </a: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 PP-tjenesten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Kunnskapsbasert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 prinsipper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nakkeboble: oval 4">
            <a:extLst>
              <a:ext uri="{FF2B5EF4-FFF2-40B4-BE49-F238E27FC236}">
                <a16:creationId xmlns:a16="http://schemas.microsoft.com/office/drawing/2014/main" id="{FF2D3CC8-DBFA-4599-BA36-557A29DB9776}"/>
              </a:ext>
            </a:extLst>
          </p:cNvPr>
          <p:cNvSpPr/>
          <p:nvPr/>
        </p:nvSpPr>
        <p:spPr>
          <a:xfrm>
            <a:off x="1979712" y="2204864"/>
            <a:ext cx="5184576" cy="3384376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nb-NO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 er elevens behov for aktiv deltakelse i samspill med andre i læringsmiljøet som skal utredes;</a:t>
            </a:r>
            <a:endParaRPr lang="nb-NO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nb-NO" sz="14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b-NO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Elevens behov er uløselig knyttet til skolens kapasitet for håndtering av behovet;</a:t>
            </a:r>
            <a:endParaRPr lang="nb-NO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endParaRPr lang="nb-NO" sz="1400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b-NO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Skolens kapasitet utvikles i samarbeid mellom PPT og laget rundt eleven ved felles utforskning og læring.</a:t>
            </a:r>
            <a:endParaRPr lang="nb-NO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b-NO" kern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b-NO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36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43508" y="476672"/>
            <a:ext cx="885698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Arbeidsmodell for systemretting av sakkyndighetsarbeidet</a:t>
            </a: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 PP-tjenesten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Kunnskapsbasert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 prinsipper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Hovedprinsippet: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209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43508" y="476672"/>
            <a:ext cx="8856984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Arbeidsmodell for systemretting av sakkyndighetsarbeidet</a:t>
            </a: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 PP-tjenesten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Kunnskapsbasert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 prinsipper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Hovedprinsippet:</a:t>
            </a: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Vurdere- og utvikle skolens kapasitet</a:t>
            </a:r>
          </a:p>
          <a:p>
            <a:pPr algn="ctr"/>
            <a:endParaRPr lang="nb-NO" sz="3200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nb-NO" sz="32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2041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236" y="313634"/>
            <a:ext cx="8229600" cy="720080"/>
          </a:xfrm>
        </p:spPr>
        <p:txBody>
          <a:bodyPr>
            <a:normAutofit/>
          </a:bodyPr>
          <a:lstStyle/>
          <a:p>
            <a:r>
              <a:rPr lang="nb-NO" sz="2800" b="1" dirty="0">
                <a:latin typeface="Times New Roman" pitchFamily="18" charset="0"/>
                <a:cs typeface="Times New Roman" pitchFamily="18" charset="0"/>
              </a:rPr>
              <a:t>Arbeidsmodell for PP-tjenesten</a:t>
            </a:r>
            <a:br>
              <a:rPr lang="nb-NO" sz="2800" b="1" dirty="0">
                <a:latin typeface="Times New Roman" pitchFamily="18" charset="0"/>
                <a:cs typeface="Times New Roman" pitchFamily="18" charset="0"/>
              </a:rPr>
            </a:br>
            <a:endParaRPr lang="nb-NO" sz="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208236" y="5373216"/>
            <a:ext cx="2895600" cy="432048"/>
          </a:xfrm>
        </p:spPr>
        <p:txBody>
          <a:bodyPr/>
          <a:lstStyle/>
          <a:p>
            <a:endParaRPr lang="nb-NO" sz="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©Joachim Kolnes, 2022</a:t>
            </a:r>
          </a:p>
          <a:p>
            <a:endParaRPr lang="nb-NO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CA049AA7-F1BA-4B11-A1D8-B26B9B008B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26472"/>
            <a:ext cx="6648792" cy="424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601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236" y="313634"/>
            <a:ext cx="8229600" cy="720080"/>
          </a:xfrm>
        </p:spPr>
        <p:txBody>
          <a:bodyPr>
            <a:normAutofit/>
          </a:bodyPr>
          <a:lstStyle/>
          <a:p>
            <a:r>
              <a:rPr lang="nb-NO" sz="2800" b="1" dirty="0">
                <a:latin typeface="Times New Roman" pitchFamily="18" charset="0"/>
                <a:cs typeface="Times New Roman" pitchFamily="18" charset="0"/>
              </a:rPr>
              <a:t>Arbeidsmodell for PP-tjenesten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208236" y="5373216"/>
            <a:ext cx="2895600" cy="432048"/>
          </a:xfrm>
        </p:spPr>
        <p:txBody>
          <a:bodyPr/>
          <a:lstStyle/>
          <a:p>
            <a:endParaRPr lang="nb-NO" sz="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©Joachim Kolnes, 2022</a:t>
            </a:r>
          </a:p>
          <a:p>
            <a:endParaRPr lang="nb-NO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CA049AA7-F1BA-4B11-A1D8-B26B9B008B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26472"/>
            <a:ext cx="6648792" cy="4242018"/>
          </a:xfrm>
          <a:prstGeom prst="rect">
            <a:avLst/>
          </a:prstGeom>
        </p:spPr>
      </p:pic>
      <p:sp>
        <p:nvSpPr>
          <p:cNvPr id="6" name="Snakkeboble: oval 5">
            <a:extLst>
              <a:ext uri="{FF2B5EF4-FFF2-40B4-BE49-F238E27FC236}">
                <a16:creationId xmlns:a16="http://schemas.microsoft.com/office/drawing/2014/main" id="{D427C102-F597-48E6-ADFE-48FB2E681CD8}"/>
              </a:ext>
            </a:extLst>
          </p:cNvPr>
          <p:cNvSpPr/>
          <p:nvPr/>
        </p:nvSpPr>
        <p:spPr>
          <a:xfrm>
            <a:off x="2123728" y="1226472"/>
            <a:ext cx="5412628" cy="4333533"/>
          </a:xfrm>
          <a:prstGeom prst="wedgeEllipse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 styrke PP-rådgivernes forståelse av systemfokuset i sakkyndighetsarbeidet, slik at dette kommuniseres tydelig i møte med skoleansatte i individrettede skolekulturer; </a:t>
            </a:r>
            <a:endParaRPr lang="nb-NO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nb-NO" sz="14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Å etablere en klarere strategi for felles utforskning og læring blant PP-rådgiverne for å regulere samarbeidet med skoleansatte, foreldre og eleven selv;</a:t>
            </a:r>
          </a:p>
          <a:p>
            <a:pPr marL="342900" indent="-342900">
              <a:buFont typeface="+mj-lt"/>
              <a:buAutoNum type="arabicPeriod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Å sette fokus på hvordan PP-rådgiverne takler fire </a:t>
            </a:r>
            <a:r>
              <a:rPr lang="nb-NO" sz="1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relasjonelle samarbeidsutfordringer</a:t>
            </a: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som oppstår når sakkyndighetsarbeidet systemrettes.</a:t>
            </a: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30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3BEB07-9B5D-6E32-B152-555BEEA4B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30732C-38A8-1266-91D4-729306156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nb-NO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læreres individfokus henger sammen med stress grunnet manglende kompetanse på å håndtere eleven i skolesituasjonen;</a:t>
            </a:r>
            <a:endParaRPr lang="nb-NO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nb-NO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nb-N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systemfokuset i sakkyndighetsarbeidet innebærer å ta opp ulike delikate spørsmålsstillinger knyttet til hvordan skoleansatte selv kan bidra til inkludering av eleven; </a:t>
            </a:r>
            <a:endParaRPr lang="nb-NO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nb-NO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systemfokuset i sakkyndighetsarbeidet setter de skoleansatte i en krevende dobbeltrolle, som både brukere av PP-tjenestens tjenester og som PP-tjenestens nærmeste profesjonelle samarbeidspartner; </a:t>
            </a:r>
            <a:endParaRPr lang="nb-NO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nb-N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involvering av elev og foreldre på feil tidspunkt i samarbeidsprosessen, der behov knyttet til den doble rollen er uavklart, kan sette skoleansatte i et dårlig lys.</a:t>
            </a:r>
            <a:endParaRPr lang="nb-NO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C7BD4EE-906A-E623-82C8-9EDB25F2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02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A629E-7564-4EE8-B953-34A71B826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>
            <a:normAutofit/>
          </a:bodyPr>
          <a:lstStyle/>
          <a:p>
            <a:r>
              <a:rPr lang="nb-N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PP-rådgiveren som inkluderingsagent?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F37C15B-093E-493B-91EF-F7AF0CFA2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656" y="2234729"/>
            <a:ext cx="6400800" cy="2777139"/>
          </a:xfrm>
        </p:spPr>
        <p:txBody>
          <a:bodyPr>
            <a:normAutofit/>
          </a:bodyPr>
          <a:lstStyle/>
          <a:p>
            <a:r>
              <a:rPr lang="nb-N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Realisering av en systemrettet sakkyndighetspraksis</a:t>
            </a:r>
          </a:p>
          <a:p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v/Joachim Kolnes</a:t>
            </a:r>
          </a:p>
        </p:txBody>
      </p:sp>
    </p:spTree>
    <p:extLst>
      <p:ext uri="{BB962C8B-B14F-4D97-AF65-F5344CB8AC3E}">
        <p14:creationId xmlns:p14="http://schemas.microsoft.com/office/powerpoint/2010/main" val="23921152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553359"/>
            <a:ext cx="835292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Hva skal være </a:t>
            </a:r>
            <a:r>
              <a:rPr lang="nb-NO" sz="2000" b="1" u="sng" spc="75" dirty="0">
                <a:effectLst/>
                <a:latin typeface="Times New Roman"/>
                <a:ea typeface="Times New Roman"/>
                <a:cs typeface="Times New Roman"/>
              </a:rPr>
              <a:t>hovedoppgaven</a:t>
            </a: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 for fremtidens PP-tjeneste?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766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579" y="44908"/>
            <a:ext cx="4540568" cy="6380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Illustrasjon: Åge Peterson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5039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553359"/>
            <a:ext cx="8352928" cy="1120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Hva skal være </a:t>
            </a:r>
            <a:r>
              <a:rPr lang="nb-NO" sz="2000" b="1" u="sng" spc="75" dirty="0">
                <a:effectLst/>
                <a:latin typeface="Times New Roman"/>
                <a:ea typeface="Times New Roman"/>
                <a:cs typeface="Times New Roman"/>
              </a:rPr>
              <a:t>hovedoppgaven</a:t>
            </a: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 for fremtidens PP-tjeneste?</a:t>
            </a:r>
          </a:p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latin typeface="Times New Roman"/>
                <a:ea typeface="Times New Roman"/>
                <a:cs typeface="Times New Roman"/>
              </a:rPr>
              <a:t>Hvordan påvirker dette PP-rådgiverens rolleutøvelse?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4699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83568" y="1553359"/>
            <a:ext cx="8352928" cy="1795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Hva skal være </a:t>
            </a:r>
            <a:r>
              <a:rPr lang="nb-NO" sz="2000" b="1" u="sng" spc="75" dirty="0">
                <a:effectLst/>
                <a:latin typeface="Times New Roman"/>
                <a:ea typeface="Times New Roman"/>
                <a:cs typeface="Times New Roman"/>
              </a:rPr>
              <a:t>hovedoppgaven</a:t>
            </a:r>
            <a:r>
              <a:rPr lang="nb-NO" sz="2000" b="1" spc="75" dirty="0">
                <a:effectLst/>
                <a:latin typeface="Times New Roman"/>
                <a:ea typeface="Times New Roman"/>
                <a:cs typeface="Times New Roman"/>
              </a:rPr>
              <a:t> for fremtidens PP-tjeneste?</a:t>
            </a:r>
          </a:p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latin typeface="Times New Roman"/>
                <a:ea typeface="Times New Roman"/>
                <a:cs typeface="Times New Roman"/>
              </a:rPr>
              <a:t>Hvordan påvirker dette PP-rådgiverens rolleutøvelse?</a:t>
            </a:r>
          </a:p>
          <a:p>
            <a:pPr algn="ctr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</a:pPr>
            <a:r>
              <a:rPr lang="nb-NO" sz="2000" b="1" spc="75" dirty="0">
                <a:latin typeface="Times New Roman"/>
                <a:ea typeface="Times New Roman"/>
                <a:cs typeface="Times New Roman"/>
              </a:rPr>
              <a:t>Hvilke kompetansebehov utløser dette?</a:t>
            </a:r>
            <a:endParaRPr lang="nb-NO" sz="2000" b="1" spc="75" dirty="0">
              <a:effectLst/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59966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4EEAF0-357D-3555-1FF4-B9D57C71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Konklusjon til diskusjon: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9DBE91-F723-E0BC-43FD-E9A1E9BBF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PP-rådgiverens rolle som inkluderingsagent i skolen kan knyttes til </a:t>
            </a:r>
            <a:r>
              <a:rPr lang="nb-NO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både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tradisjonelt systemarbeid rettet mot forebygging av spesialundervisningsforekomsten </a:t>
            </a:r>
            <a:r>
              <a:rPr lang="nb-NO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til systemretting av sakkyndighetsarbeidet;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lang="nb-NO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nb-NO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nb-NO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nb-NO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 tilnærminger er nødvendige 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å inkludere </a:t>
            </a:r>
            <a:r>
              <a:rPr lang="nb-NO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elever, men: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lang="nb-NO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nb-NO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dersom PP-rådgiveren skal bidra til 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inkludering av elever med de største behovene, </a:t>
            </a:r>
            <a:r>
              <a:rPr lang="nb-NO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må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PP-tjenestens hovedoppgave, rolleutøvelse og kompetansebehov </a:t>
            </a:r>
            <a: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knyttes til en systemrettet sakkyndighetspraksis.</a:t>
            </a:r>
            <a:br>
              <a:rPr lang="nb-NO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5197D01-9A93-FB46-C60C-69FA5D6E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77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A629E-7564-4EE8-B953-34A71B826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>
            <a:normAutofit/>
          </a:bodyPr>
          <a:lstStyle/>
          <a:p>
            <a:r>
              <a:rPr lang="nb-N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PP-rådgiveren som inkluderingsagent?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F37C15B-093E-493B-91EF-F7AF0CFA2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656" y="2234729"/>
            <a:ext cx="6400800" cy="2777139"/>
          </a:xfrm>
        </p:spPr>
        <p:txBody>
          <a:bodyPr>
            <a:normAutofit/>
          </a:bodyPr>
          <a:lstStyle/>
          <a:p>
            <a:r>
              <a:rPr lang="nb-NO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Realisering av en systemrettet sakkyndighetspraksis</a:t>
            </a:r>
          </a:p>
          <a:p>
            <a:endParaRPr lang="nb-NO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v/Joachim Kolnes</a:t>
            </a:r>
          </a:p>
        </p:txBody>
      </p:sp>
    </p:spTree>
    <p:extLst>
      <p:ext uri="{BB962C8B-B14F-4D97-AF65-F5344CB8AC3E}">
        <p14:creationId xmlns:p14="http://schemas.microsoft.com/office/powerpoint/2010/main" val="419634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57" y="1340768"/>
            <a:ext cx="3526232" cy="1404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333" y="2950915"/>
            <a:ext cx="3659855" cy="567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077072"/>
            <a:ext cx="4105402" cy="1408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72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79512" y="2828836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Systemarbeid i PP-tjenesten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896303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79512" y="2828836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PP-tjenestens doble mandat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58566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A69992A7C08C4385E7BE83D5855AF6" ma:contentTypeVersion="2" ma:contentTypeDescription="Opprett et nytt dokument." ma:contentTypeScope="" ma:versionID="f98dc7a71957f0aa12a9adef909aa64d">
  <xsd:schema xmlns:xsd="http://www.w3.org/2001/XMLSchema" xmlns:xs="http://www.w3.org/2001/XMLSchema" xmlns:p="http://schemas.microsoft.com/office/2006/metadata/properties" xmlns:ns2="0afaced0-0b45-4ed1-b0e2-4bf3f6c15fb1" targetNamespace="http://schemas.microsoft.com/office/2006/metadata/properties" ma:root="true" ma:fieldsID="8b92183324435c69b15fb2bee454721e" ns2:_="">
    <xsd:import namespace="0afaced0-0b45-4ed1-b0e2-4bf3f6c15f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aced0-0b45-4ed1-b0e2-4bf3f6c15f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282215-3DEA-41A5-ADB0-40707F3CF863}"/>
</file>

<file path=customXml/itemProps2.xml><?xml version="1.0" encoding="utf-8"?>
<ds:datastoreItem xmlns:ds="http://schemas.openxmlformats.org/officeDocument/2006/customXml" ds:itemID="{24003DB0-FFA6-4313-A101-F4778A799F42}"/>
</file>

<file path=customXml/itemProps3.xml><?xml version="1.0" encoding="utf-8"?>
<ds:datastoreItem xmlns:ds="http://schemas.openxmlformats.org/officeDocument/2006/customXml" ds:itemID="{B3B34E9D-A0F7-4124-88B3-B67DB4FC2A38}"/>
</file>

<file path=docProps/app.xml><?xml version="1.0" encoding="utf-8"?>
<Properties xmlns="http://schemas.openxmlformats.org/officeDocument/2006/extended-properties" xmlns:vt="http://schemas.openxmlformats.org/officeDocument/2006/docPropsVTypes">
  <TotalTime>12055</TotalTime>
  <Words>1218</Words>
  <Application>Microsoft Office PowerPoint</Application>
  <PresentationFormat>Skjermfremvisning (4:3)</PresentationFormat>
  <Paragraphs>555</Paragraphs>
  <Slides>52</Slides>
  <Notes>51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52</vt:i4>
      </vt:variant>
    </vt:vector>
  </HeadingPairs>
  <TitlesOfParts>
    <vt:vector size="56" baseType="lpstr">
      <vt:lpstr>Arial</vt:lpstr>
      <vt:lpstr>Calibri</vt:lpstr>
      <vt:lpstr>Times New Roman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PP-rådgiveren som inkluderingsagent?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Forskningsdesignet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          Systemrettet sakkyndighetspraksis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Arbeidsmodell for PP-tjenesten </vt:lpstr>
      <vt:lpstr>Arbeidsmodell for PP-tjenesten</vt:lpstr>
      <vt:lpstr>PowerPoint-presentasjon</vt:lpstr>
      <vt:lpstr>PP-rådgiveren som inkluderingsagent?</vt:lpstr>
      <vt:lpstr>PowerPoint-presentasjon</vt:lpstr>
      <vt:lpstr>PowerPoint-presentasjon</vt:lpstr>
      <vt:lpstr>PowerPoint-presentasjon</vt:lpstr>
      <vt:lpstr>Konklusjon til diskusjon:</vt:lpstr>
    </vt:vector>
  </TitlesOfParts>
  <Company>Porsgrunn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Joachim Kolnes</dc:creator>
  <cp:lastModifiedBy>Joachim Kolnes</cp:lastModifiedBy>
  <cp:revision>2488</cp:revision>
  <cp:lastPrinted>2022-03-30T07:20:52Z</cp:lastPrinted>
  <dcterms:created xsi:type="dcterms:W3CDTF">2019-11-01T12:10:13Z</dcterms:created>
  <dcterms:modified xsi:type="dcterms:W3CDTF">2022-10-31T15:10:17Z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7fce66-bf2d-46b5-b59a-9f0018501bcd_Enabled">
    <vt:lpwstr>true</vt:lpwstr>
  </property>
  <property fmtid="{D5CDD505-2E9C-101B-9397-08002B2CF9AE}" pid="3" name="MSIP_Label_2b7fce66-bf2d-46b5-b59a-9f0018501bcd_SetDate">
    <vt:lpwstr>2022-08-06T08:28:08Z</vt:lpwstr>
  </property>
  <property fmtid="{D5CDD505-2E9C-101B-9397-08002B2CF9AE}" pid="4" name="MSIP_Label_2b7fce66-bf2d-46b5-b59a-9f0018501bcd_Method">
    <vt:lpwstr>Standard</vt:lpwstr>
  </property>
  <property fmtid="{D5CDD505-2E9C-101B-9397-08002B2CF9AE}" pid="5" name="MSIP_Label_2b7fce66-bf2d-46b5-b59a-9f0018501bcd_Name">
    <vt:lpwstr>s_Intern</vt:lpwstr>
  </property>
  <property fmtid="{D5CDD505-2E9C-101B-9397-08002B2CF9AE}" pid="6" name="MSIP_Label_2b7fce66-bf2d-46b5-b59a-9f0018501bcd_SiteId">
    <vt:lpwstr>f8a213d2-8f6c-400d-9e74-4e8b475316c6</vt:lpwstr>
  </property>
  <property fmtid="{D5CDD505-2E9C-101B-9397-08002B2CF9AE}" pid="7" name="MSIP_Label_2b7fce66-bf2d-46b5-b59a-9f0018501bcd_ActionId">
    <vt:lpwstr>826a72ae-a0e0-45ad-a9b1-3dc5597a24e4</vt:lpwstr>
  </property>
  <property fmtid="{D5CDD505-2E9C-101B-9397-08002B2CF9AE}" pid="8" name="MSIP_Label_2b7fce66-bf2d-46b5-b59a-9f0018501bcd_ContentBits">
    <vt:lpwstr>0</vt:lpwstr>
  </property>
  <property fmtid="{D5CDD505-2E9C-101B-9397-08002B2CF9AE}" pid="9" name="ContentTypeId">
    <vt:lpwstr>0x010100AEA69992A7C08C4385E7BE83D5855AF6</vt:lpwstr>
  </property>
</Properties>
</file>