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12" r:id="rId2"/>
    <p:sldId id="298" r:id="rId3"/>
    <p:sldId id="314" r:id="rId4"/>
    <p:sldId id="268" r:id="rId5"/>
    <p:sldId id="313" r:id="rId6"/>
    <p:sldId id="294" r:id="rId7"/>
    <p:sldId id="315" r:id="rId8"/>
    <p:sldId id="316" r:id="rId9"/>
    <p:sldId id="317" r:id="rId10"/>
    <p:sldId id="319" r:id="rId11"/>
    <p:sldId id="320" r:id="rId12"/>
    <p:sldId id="328" r:id="rId13"/>
    <p:sldId id="326" r:id="rId14"/>
    <p:sldId id="327" r:id="rId15"/>
    <p:sldId id="321" r:id="rId16"/>
    <p:sldId id="323" r:id="rId17"/>
    <p:sldId id="295" r:id="rId18"/>
    <p:sldId id="302" r:id="rId19"/>
    <p:sldId id="296" r:id="rId20"/>
    <p:sldId id="263" r:id="rId21"/>
    <p:sldId id="324" r:id="rId22"/>
    <p:sldId id="291" r:id="rId23"/>
    <p:sldId id="329" r:id="rId24"/>
    <p:sldId id="257" r:id="rId25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rid Bondø" initials="AB" lastIdx="8" clrIdx="0">
    <p:extLst>
      <p:ext uri="{19B8F6BF-5375-455C-9EA6-DF929625EA0E}">
        <p15:presenceInfo xmlns:p15="http://schemas.microsoft.com/office/powerpoint/2012/main" userId="S-1-5-21-3959417778-1711865379-3952174976-726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F9"/>
    <a:srgbClr val="5DA2F5"/>
    <a:srgbClr val="B7DEE8"/>
    <a:srgbClr val="008FFA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496" autoAdjust="0"/>
  </p:normalViewPr>
  <p:slideViewPr>
    <p:cSldViewPr snapToGrid="0" snapToObjects="1">
      <p:cViewPr varScale="1">
        <p:scale>
          <a:sx n="54" d="100"/>
          <a:sy n="54" d="100"/>
        </p:scale>
        <p:origin x="36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66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14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63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94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51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06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1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84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02.06.2019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02.06.2019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3805707"/>
            <a:ext cx="9144007" cy="3052294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-23835" y="4114800"/>
            <a:ext cx="9144007" cy="2995871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3407" y="4773179"/>
            <a:ext cx="7126114" cy="759638"/>
          </a:xfrm>
        </p:spPr>
        <p:txBody>
          <a:bodyPr>
            <a:noAutofit/>
          </a:bodyPr>
          <a:lstStyle/>
          <a:p>
            <a:pPr algn="l"/>
            <a:r>
              <a:rPr lang="nb-NO" sz="2600" dirty="0">
                <a:solidFill>
                  <a:schemeClr val="bg1"/>
                </a:solidFill>
              </a:rPr>
              <a:t>Modul 2  </a:t>
            </a:r>
            <a:br>
              <a:rPr lang="nb-NO" sz="2600" dirty="0">
                <a:solidFill>
                  <a:schemeClr val="bg1"/>
                </a:solidFill>
              </a:rPr>
            </a:br>
            <a:r>
              <a:rPr lang="nb-NO" sz="2600" dirty="0">
                <a:solidFill>
                  <a:schemeClr val="bg1"/>
                </a:solidFill>
              </a:rPr>
              <a:t>Utvikle elevenes strategier i arbeid med tall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3406" y="5648343"/>
            <a:ext cx="6051665" cy="542853"/>
          </a:xfrm>
        </p:spPr>
        <p:txBody>
          <a:bodyPr/>
          <a:lstStyle/>
          <a:p>
            <a:pPr algn="l"/>
            <a:r>
              <a:rPr lang="nb-NO" dirty="0"/>
              <a:t>Oppfølging av vurdering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/>
        </p:nvSpPr>
        <p:spPr>
          <a:xfrm>
            <a:off x="633405" y="6374507"/>
            <a:ext cx="6051665" cy="5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>
                <a:solidFill>
                  <a:schemeClr val="bg1"/>
                </a:solidFill>
              </a:rPr>
              <a:t>Utarbeidet i samarbeid med </a:t>
            </a:r>
            <a:r>
              <a:rPr lang="nb-NO" sz="1800" dirty="0" err="1">
                <a:solidFill>
                  <a:schemeClr val="bg1"/>
                </a:solidFill>
              </a:rPr>
              <a:t>Statped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2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50407" y="0"/>
            <a:ext cx="9144000" cy="7110413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15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Se film og drøfte observasjon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20788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Filmen </a:t>
            </a:r>
            <a:r>
              <a:rPr lang="nb-NO" i="1" dirty="0"/>
              <a:t>Snille tall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2001795"/>
            <a:ext cx="8146800" cy="4017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 filmen diskuteres bruken av </a:t>
            </a:r>
            <a:r>
              <a:rPr lang="nb-NO" i="1" dirty="0"/>
              <a:t>Snille tall </a:t>
            </a:r>
            <a:r>
              <a:rPr lang="nb-NO" dirty="0"/>
              <a:t>som en strategi innen multiplikasjon. 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Se filmen og identifiser deler i filmen der strategien diskuteres. Hva menes med snille tall? Hva går strategien ut på? </a:t>
            </a:r>
          </a:p>
          <a:p>
            <a:endParaRPr lang="nb-NO" dirty="0"/>
          </a:p>
          <a:p>
            <a:endParaRPr lang="nb-NO" dirty="0"/>
          </a:p>
          <a:p>
            <a:pPr marL="0" indent="0" algn="ctr">
              <a:buNone/>
            </a:pPr>
            <a:r>
              <a:rPr lang="nb-NO" dirty="0"/>
              <a:t>[lenke] til filmen</a:t>
            </a:r>
          </a:p>
        </p:txBody>
      </p:sp>
    </p:spTree>
    <p:extLst>
      <p:ext uri="{BB962C8B-B14F-4D97-AF65-F5344CB8AC3E}">
        <p14:creationId xmlns:p14="http://schemas.microsoft.com/office/powerpoint/2010/main" val="251507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Representasjoner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Strategien i filmen </a:t>
            </a:r>
            <a:r>
              <a:rPr lang="nb-NO" i="1" dirty="0"/>
              <a:t>Snille tall </a:t>
            </a:r>
            <a:r>
              <a:rPr lang="nb-NO" dirty="0"/>
              <a:t>bygger på avrunding og bruk av den distributive egenskapen ved multiplikasjon.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Noen av erfaringene fra filmen er omtalt i artikkelen Oppgavestrenger i arbeid med tallforståelse, side 8-9.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Drøft hvordan representasjonene som brukes i filmen (og i artikkelen) kan støtte elevenes tenking og bidra til større forståelse?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21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50407" y="0"/>
            <a:ext cx="9144000" cy="7110413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928" y="5324219"/>
            <a:ext cx="8229600" cy="794471"/>
          </a:xfrm>
        </p:spPr>
        <p:txBody>
          <a:bodyPr>
            <a:normAutofit/>
          </a:bodyPr>
          <a:lstStyle/>
          <a:p>
            <a:r>
              <a:rPr lang="nb-NO" dirty="0"/>
              <a:t>Case – Bruk av «snille tall» i multiplikasjon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6860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FC406AE-2B6A-4DC3-8A50-1ADE431A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Case – Bruk av «snille tall» i multiplikasjon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3DF3DDD-19BA-43AD-8F68-38FC0EA4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719"/>
            <a:ext cx="8229600" cy="448609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2900" dirty="0"/>
              <a:t>Etter at filmingen var ferdig presenterte læreren regnestykket 99 · 11 på tavla og utfordret elevene til å svare. Læreren var først og fremst interessert i å få fram elevenes tanker og resonnement.  Det vil være en indikasjon på om de har forstått strategien oppgavestrengen legger opp til.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2900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2900" dirty="0"/>
              <a:t>Les casen </a:t>
            </a:r>
            <a:r>
              <a:rPr lang="nb-NO" sz="2900" i="1" dirty="0"/>
              <a:t>Bruk av «snille tall» i multiplikasjon.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2900" dirty="0"/>
              <a:t>Diskuter følgende spørsmål:</a:t>
            </a:r>
          </a:p>
          <a:p>
            <a:pPr>
              <a:lnSpc>
                <a:spcPct val="120000"/>
              </a:lnSpc>
            </a:pPr>
            <a:r>
              <a:rPr lang="nb-NO" sz="2900" dirty="0"/>
              <a:t>Hvilke typer spørsmål stiller læreren i samtalen og eventuelt hvilke andre grep hun gjør for å få frem elevers resonnement?</a:t>
            </a:r>
          </a:p>
          <a:p>
            <a:pPr>
              <a:lnSpc>
                <a:spcPct val="120000"/>
              </a:lnSpc>
            </a:pPr>
            <a:r>
              <a:rPr lang="nb-NO" sz="2900" dirty="0"/>
              <a:t>Hvilket av de tre foreslåtte elevsvarene er riktig og hvorfor?</a:t>
            </a:r>
          </a:p>
          <a:p>
            <a:pPr>
              <a:lnSpc>
                <a:spcPct val="120000"/>
              </a:lnSpc>
            </a:pPr>
            <a:r>
              <a:rPr lang="nb-NO" sz="2900" dirty="0"/>
              <a:t>Hvordan ville dere ha fortsatt denne samtalen og hvilke representasjoner ville dere tatt i bruk for å styrke elevenes forståelse av strategien oppgavestrengen la opp til?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87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50407" y="0"/>
            <a:ext cx="9144000" cy="7110413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45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Planlegge utprøving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47240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927310"/>
          </a:xfrm>
        </p:spPr>
        <p:txBody>
          <a:bodyPr/>
          <a:lstStyle/>
          <a:p>
            <a:r>
              <a:rPr lang="nb-NO" dirty="0"/>
              <a:t>Planlegge utprøving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447060"/>
            <a:ext cx="8229600" cy="4714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Gå sammen i grupper og planlegg ei </a:t>
            </a:r>
            <a:r>
              <a:rPr lang="nb-NO" dirty="0" err="1"/>
              <a:t>undervisningsøkt</a:t>
            </a:r>
            <a:r>
              <a:rPr lang="nb-NO" dirty="0"/>
              <a:t> med oppgavestrengen </a:t>
            </a:r>
            <a:r>
              <a:rPr lang="nb-NO" i="1" dirty="0"/>
              <a:t>Snille tall</a:t>
            </a:r>
            <a:r>
              <a:rPr lang="nb-NO" dirty="0"/>
              <a:t>. Bruk </a:t>
            </a:r>
            <a:r>
              <a:rPr lang="nb-NO" i="1" dirty="0"/>
              <a:t>Undervisningsnotat Snille tall</a:t>
            </a:r>
            <a:r>
              <a:rPr lang="nb-NO" dirty="0"/>
              <a:t>. [</a:t>
            </a:r>
            <a:r>
              <a:rPr lang="nb-NO" dirty="0" err="1"/>
              <a:t>word</a:t>
            </a:r>
            <a:r>
              <a:rPr lang="nb-NO" dirty="0"/>
              <a:t>]</a:t>
            </a:r>
          </a:p>
          <a:p>
            <a:pPr marL="0" indent="0">
              <a:buNone/>
            </a:pPr>
            <a:r>
              <a:rPr lang="nb-NO" dirty="0"/>
              <a:t>Strategien oppgavestrengen legger opp til, bygger på den distributive egenskapen ved multiplikasjon, å dele den ene eller begge faktorene i flere ledd.  </a:t>
            </a:r>
          </a:p>
          <a:p>
            <a:pPr marL="0" indent="0">
              <a:buNone/>
            </a:pPr>
            <a:r>
              <a:rPr lang="nb-NO" dirty="0"/>
              <a:t>Sørg for at det blir god tid til å diskutere punktene </a:t>
            </a:r>
            <a:r>
              <a:rPr lang="nb-NO" i="1" dirty="0"/>
              <a:t>Hvilke representasjoner som kan være gode å bruke?</a:t>
            </a:r>
            <a:r>
              <a:rPr lang="nb-NO" dirty="0"/>
              <a:t> og </a:t>
            </a:r>
            <a:r>
              <a:rPr lang="nb-NO" i="1" dirty="0"/>
              <a:t>God strategi?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Alle deltakerne noterer det dere blir enige om i </a:t>
            </a:r>
            <a:r>
              <a:rPr lang="nb-NO" i="1" dirty="0"/>
              <a:t>Undervisningsnotat Snille tall</a:t>
            </a:r>
            <a:r>
              <a:rPr lang="nb-NO" dirty="0"/>
              <a:t>.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520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 </a:t>
            </a:r>
            <a:r>
              <a:rPr lang="nb-NO" sz="1800" dirty="0" err="1">
                <a:solidFill>
                  <a:schemeClr val="bg1"/>
                </a:solidFill>
              </a:rPr>
              <a:t>ca</a:t>
            </a:r>
            <a:r>
              <a:rPr lang="nb-NO" sz="1800" dirty="0">
                <a:solidFill>
                  <a:schemeClr val="bg1"/>
                </a:solidFill>
              </a:rPr>
              <a:t> 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Gjennomføre oppgavestrengen </a:t>
            </a:r>
            <a:r>
              <a:rPr lang="nb-NO" i="1" dirty="0"/>
              <a:t>Snille tall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Bruk undervisningsnotatet og gjennomfør aktiviteten slik gruppen har planlagt. 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Ta bilder av tavlen. </a:t>
            </a:r>
          </a:p>
          <a:p>
            <a:pPr marL="0" indent="0">
              <a:buNone/>
            </a:pPr>
            <a:r>
              <a:rPr lang="nb-NO" dirty="0"/>
              <a:t>Noter noen punkter etter gjennomføringen. Tenk spesielt på hvordan dere fikk elevene til å argumentere for når strategien knyttet til distributiv egenskap ved multiplikasjon er nyttig. 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Ta med notatet til </a:t>
            </a:r>
            <a:r>
              <a:rPr lang="nb-NO" i="1" dirty="0"/>
              <a:t>D – Etterarbeid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17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 60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Målet med modulen er å kunnskap om og erfaringer med hvordan klassesamtaler kan bidra til å utvikle elevenes strategier. 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I denne modulen skal dere forberede og lede en klassediskusjon med utgangspunkt i en oppgavestreng. Matematikken i modulen er distributiv egenskap ved multiplikasjon.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927310"/>
          </a:xfrm>
        </p:spPr>
        <p:txBody>
          <a:bodyPr/>
          <a:lstStyle/>
          <a:p>
            <a:r>
              <a:rPr lang="nb-NO" dirty="0"/>
              <a:t>Erfaringsdeling fra utprøving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48789"/>
            <a:ext cx="8229600" cy="451863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/>
              <a:t>Del erfaringene fra utprøvingen i planleggingsgruppene. </a:t>
            </a:r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Eksempel på spørsmål som kan diskuteres:</a:t>
            </a:r>
          </a:p>
          <a:p>
            <a:pPr>
              <a:lnSpc>
                <a:spcPct val="120000"/>
              </a:lnSpc>
            </a:pPr>
            <a:r>
              <a:rPr lang="nb-NO" dirty="0"/>
              <a:t>Gjennomførte dere aktiviteten slik dere planla? </a:t>
            </a:r>
            <a:br>
              <a:rPr lang="nb-NO" dirty="0"/>
            </a:br>
            <a:r>
              <a:rPr lang="nb-NO" dirty="0"/>
              <a:t>Hva skyldes eventuelle avvik?</a:t>
            </a:r>
          </a:p>
          <a:p>
            <a:pPr>
              <a:lnSpc>
                <a:spcPct val="120000"/>
              </a:lnSpc>
            </a:pPr>
            <a:r>
              <a:rPr lang="nb-NO" dirty="0"/>
              <a:t>Fikk dere diskutert når denne strategien kan være nyttig? </a:t>
            </a:r>
            <a:br>
              <a:rPr lang="nb-NO" dirty="0"/>
            </a:br>
            <a:r>
              <a:rPr lang="nb-NO" dirty="0"/>
              <a:t>Hvilke forslag og begrunnelser kom elevene med?</a:t>
            </a:r>
          </a:p>
          <a:p>
            <a:pPr>
              <a:lnSpc>
                <a:spcPct val="120000"/>
              </a:lnSpc>
            </a:pPr>
            <a:r>
              <a:rPr lang="nb-NO" dirty="0"/>
              <a:t>Ble dere overrasket over noen av elevenes deltakelse i aktiviteten, sammenlignet med hva de ellers bidrar med?</a:t>
            </a:r>
          </a:p>
          <a:p>
            <a:pPr>
              <a:lnSpc>
                <a:spcPct val="120000"/>
              </a:lnSpc>
            </a:pPr>
            <a:r>
              <a:rPr lang="nb-NO" dirty="0"/>
              <a:t>Hvordan ble ulike representasjoner brukt for å støtte argumentasjonen?</a:t>
            </a:r>
          </a:p>
          <a:p>
            <a:pPr>
              <a:lnSpc>
                <a:spcPct val="120000"/>
              </a:lnSpc>
            </a:pPr>
            <a:r>
              <a:rPr lang="nb-NO" dirty="0"/>
              <a:t>Hva vil dere endre om dere skal gjennomføre denne oppgavestrengen med en annen elevgruppe?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Velg to momenter som dere deler med resten av kollegiet.</a:t>
            </a:r>
          </a:p>
          <a:p>
            <a:pPr>
              <a:lnSpc>
                <a:spcPct val="115000"/>
              </a:lnSpc>
            </a:pPr>
            <a:endParaRPr lang="nb-NO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av arbeidet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/>
              <a:t>Diskuter i grupper eller plenum:</a:t>
            </a:r>
          </a:p>
          <a:p>
            <a:pPr lvl="0"/>
            <a:r>
              <a:rPr lang="nb-NO" dirty="0"/>
              <a:t>Hvordan kan slike klassesamtaler bidra til å utvikle elevenes strategier i arbeid med tall?</a:t>
            </a:r>
          </a:p>
          <a:p>
            <a:pPr lvl="0"/>
            <a:r>
              <a:rPr lang="nb-NO" dirty="0"/>
              <a:t>Drøft verdien av målrettede klassesamtaler ut fra erfaringene med arbeidet med modulen.  </a:t>
            </a:r>
          </a:p>
          <a:p>
            <a:pPr lvl="0"/>
            <a:r>
              <a:rPr lang="nb-NO" dirty="0"/>
              <a:t>Hvordan kan en slik arbeidsmåte være relevant med tanke på elever som presterer lavt i matematikk?    </a:t>
            </a:r>
          </a:p>
          <a:p>
            <a:pPr lvl="0"/>
            <a:r>
              <a:rPr lang="nb-NO" dirty="0"/>
              <a:t>Hva trenger dere av kunnskap og ferdigheter med tanke på denne type klassesamtaler?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Bli enige om hva dere vil gjøre videre. Velg en i kollegiet som noterer stikkord.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4877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xxx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Anbefalinger til videre arbeid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04020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A1BAE27-B2AE-489C-BE7C-1A51BE68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til videre arbeid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5291B6E-AD66-484C-81C1-DD9765507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b-NO" dirty="0"/>
              <a:t>Modulen kan gjentas flere ganger, med nye oppgavestrenger eller andre aktiviteter. Flere aktiviteter, filmer og artikler finner dere på matematikksenteret.no/</a:t>
            </a:r>
            <a:r>
              <a:rPr lang="nb-NO" dirty="0" err="1"/>
              <a:t>mam</a:t>
            </a:r>
            <a:r>
              <a:rPr lang="nb-NO" dirty="0"/>
              <a:t> [lenke]</a:t>
            </a:r>
          </a:p>
          <a:p>
            <a:pPr>
              <a:lnSpc>
                <a:spcPct val="120000"/>
              </a:lnSpc>
            </a:pPr>
            <a:r>
              <a:rPr lang="nb-NO" dirty="0"/>
              <a:t>Moduler i pakke 4 Meningsfull matematikk.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8396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3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modulen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782445"/>
              </p:ext>
            </p:extLst>
          </p:nvPr>
        </p:nvGraphicFramePr>
        <p:xfrm>
          <a:off x="457200" y="2001838"/>
          <a:ext cx="8229600" cy="221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Økt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- Forarbeid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20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 - Samarbeid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120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83623991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 – Utprøving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30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84459706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 – Etterarbeid 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60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677738075"/>
                  </a:ext>
                </a:extLst>
              </a:tr>
              <a:tr h="2188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Hele modulen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230 minutter</a:t>
                      </a: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331846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90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20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Individuelt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Les artikkelen </a:t>
            </a:r>
            <a:r>
              <a:rPr lang="nb-NO" i="1" dirty="0"/>
              <a:t>Oppgavestrenger i arbeid med tallforståelse</a:t>
            </a:r>
            <a:r>
              <a:rPr lang="nb-NO" dirty="0"/>
              <a:t> fram til «Oppgavestrenger i undervisningen» side 6. </a:t>
            </a:r>
          </a:p>
          <a:p>
            <a:pPr marL="0" indent="0">
              <a:buNone/>
            </a:pPr>
            <a:r>
              <a:rPr lang="nb-NO" dirty="0"/>
              <a:t>Marker deler som du finner spesielt viktige, relevante eller interessante.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 notatene med til </a:t>
            </a:r>
            <a:r>
              <a:rPr lang="nb-NO" i="1" dirty="0"/>
              <a:t>B – Samarbeid.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20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120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økta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690877"/>
              </p:ext>
            </p:extLst>
          </p:nvPr>
        </p:nvGraphicFramePr>
        <p:xfrm>
          <a:off x="1056068" y="2066233"/>
          <a:ext cx="723148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0485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2711002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Aktivitet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Oppsummere A – Forarbeid</a:t>
                      </a:r>
                      <a:endParaRPr kumimoji="0" lang="nb-NO" altLang="nb-NO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30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Film og observasjon</a:t>
                      </a: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15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146598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Case – Bruk av «snille tall» i multiplikasjon</a:t>
                      </a: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30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3633356323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Planlegge utprøving</a:t>
                      </a: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45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175347761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Totalt tidsbruk</a:t>
                      </a: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MS PGothic" panose="020B0600070205080204" pitchFamily="34" charset="-128"/>
                          <a:cs typeface="+mn-cs"/>
                        </a:rPr>
                        <a:t>120 minutter</a:t>
                      </a: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45927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Oppsummere A - Forarbeid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75666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Oppsummering av forarbeidet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01795"/>
            <a:ext cx="8229600" cy="4147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/>
              <a:t>Individuelt (5 minutter)</a:t>
            </a:r>
          </a:p>
          <a:p>
            <a:pPr marL="0" indent="0">
              <a:buNone/>
            </a:pPr>
            <a:r>
              <a:rPr lang="nb-NO" dirty="0"/>
              <a:t>Se over notatene dine og gjør deg klar til gruppediskusjon.</a:t>
            </a: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Gruppediskusjon (15 minutter)</a:t>
            </a:r>
          </a:p>
          <a:p>
            <a:pPr marL="0" indent="0">
              <a:buNone/>
            </a:pPr>
            <a:r>
              <a:rPr lang="nb-NO" dirty="0"/>
              <a:t>Gå sammen i grupper på tre–fire personer.</a:t>
            </a:r>
            <a:endParaRPr lang="nb-NO" b="1" dirty="0"/>
          </a:p>
          <a:p>
            <a:pPr marL="0" indent="0">
              <a:buNone/>
            </a:pPr>
            <a:r>
              <a:rPr lang="nb-NO" dirty="0"/>
              <a:t>Del refleksjoner fra forarbeidet.</a:t>
            </a: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Velg to momenter dele vil dele i plenum.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b="1" dirty="0"/>
              <a:t>Plenum (10 minutter)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Del momentene gruppene har valgt.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52478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0</TotalTime>
  <Words>647</Words>
  <Application>Microsoft Office PowerPoint</Application>
  <PresentationFormat>Skjermfremvisning (4:3)</PresentationFormat>
  <Paragraphs>134</Paragraphs>
  <Slides>24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Calibri</vt:lpstr>
      <vt:lpstr>Corbel</vt:lpstr>
      <vt:lpstr>Franklin Gothic Book</vt:lpstr>
      <vt:lpstr>Verdana</vt:lpstr>
      <vt:lpstr>Woodford Bourne</vt:lpstr>
      <vt:lpstr>Standardtema</vt:lpstr>
      <vt:lpstr>Modul 2   Utvikle elevenes strategier i arbeid med tall</vt:lpstr>
      <vt:lpstr>Mål</vt:lpstr>
      <vt:lpstr>Tidsplan for denne modulen</vt:lpstr>
      <vt:lpstr>A – Forarbeid 20 minutter </vt:lpstr>
      <vt:lpstr>Individuelt arbeid</vt:lpstr>
      <vt:lpstr>B – Samarbeid 120 minutter </vt:lpstr>
      <vt:lpstr>Tidsplan for denne økta</vt:lpstr>
      <vt:lpstr>Oppsummere A - Forarbeid</vt:lpstr>
      <vt:lpstr>Oppsummering av forarbeidet</vt:lpstr>
      <vt:lpstr>Se film og drøfte observasjon</vt:lpstr>
      <vt:lpstr>Filmen Snille tall</vt:lpstr>
      <vt:lpstr>Representasjoner</vt:lpstr>
      <vt:lpstr>Case – Bruk av «snille tall» i multiplikasjon</vt:lpstr>
      <vt:lpstr>Case – Bruk av «snille tall» i multiplikasjon</vt:lpstr>
      <vt:lpstr>Planlegge utprøving</vt:lpstr>
      <vt:lpstr>Planlegge utprøving</vt:lpstr>
      <vt:lpstr>C – Utprøving  ca 30 minutter </vt:lpstr>
      <vt:lpstr>Gjennomføre oppgavestrengen Snille tall</vt:lpstr>
      <vt:lpstr>D – Etterarbeid  60 minutter </vt:lpstr>
      <vt:lpstr>Erfaringsdeling fra utprøving</vt:lpstr>
      <vt:lpstr>Oppfølging av arbeidet</vt:lpstr>
      <vt:lpstr>Anbefalinger til videre arbeid</vt:lpstr>
      <vt:lpstr>Anbefalinger til videre arbeid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Astrid Bondø</cp:lastModifiedBy>
  <cp:revision>150</cp:revision>
  <dcterms:created xsi:type="dcterms:W3CDTF">2017-11-27T08:38:29Z</dcterms:created>
  <dcterms:modified xsi:type="dcterms:W3CDTF">2019-06-02T11:18:53Z</dcterms:modified>
</cp:coreProperties>
</file>